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566" y="2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05822" y="421384"/>
            <a:ext cx="233235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FF6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FF6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FF6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FF6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604" y="2721420"/>
            <a:ext cx="87617" cy="952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604" y="3780600"/>
            <a:ext cx="87617" cy="9525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604" y="4359720"/>
            <a:ext cx="87617" cy="952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604" y="4938840"/>
            <a:ext cx="87617" cy="9524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604" y="5517960"/>
            <a:ext cx="87617" cy="952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FF6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1237" y="222884"/>
            <a:ext cx="7121524" cy="1356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8299" y="1303106"/>
            <a:ext cx="8452020" cy="45136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86593" y="6546744"/>
            <a:ext cx="25654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FFF6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ulb.edu/%7Ed49er/archives/2002/fall/news/v10n33-ww.s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omino.research.ibm.com/comm/pr.nsf/pages/bio.feistel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src.nist.gov/CryptoToolkit/aes/rijndae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sat.kuleuven.ac.be/%7Erijmen/rijndael/Rijndael_Anim.zip" TargetMode="External"/><Relationship Id="rId4" Type="http://schemas.openxmlformats.org/officeDocument/2006/relationships/hyperlink" Target="http://www.esat.kuleuven.ac.be/%7Erijmen/rijndael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7577" y="1759521"/>
            <a:ext cx="4601210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Network</a:t>
            </a:r>
            <a:r>
              <a:rPr spc="-30" dirty="0"/>
              <a:t> </a:t>
            </a:r>
            <a:r>
              <a:rPr spc="-10" dirty="0"/>
              <a:t>Security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518131" y="2859498"/>
            <a:ext cx="5975985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400" dirty="0">
                <a:latin typeface="Tahoma"/>
                <a:cs typeface="Tahoma"/>
              </a:rPr>
              <a:t>Conventional</a:t>
            </a:r>
            <a:r>
              <a:rPr sz="4400" spc="-215" dirty="0">
                <a:latin typeface="Tahoma"/>
                <a:cs typeface="Tahoma"/>
              </a:rPr>
              <a:t> </a:t>
            </a:r>
            <a:r>
              <a:rPr sz="4400" spc="-10" dirty="0">
                <a:latin typeface="Tahoma"/>
                <a:cs typeface="Tahoma"/>
              </a:rPr>
              <a:t>Encryption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3889" y="4167504"/>
            <a:ext cx="4912360" cy="110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5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Selected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slides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from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820"/>
              </a:lnSpc>
              <a:spcBef>
                <a:spcPts val="115"/>
              </a:spcBef>
            </a:pPr>
            <a:r>
              <a:rPr sz="2400" dirty="0">
                <a:latin typeface="Arial"/>
                <a:cs typeface="Arial"/>
              </a:rPr>
              <a:t>CSC290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Hofstra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University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Vitaly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Shmatikov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University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Texas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1131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110"/>
              </a:spcBef>
            </a:pPr>
            <a:r>
              <a:rPr dirty="0"/>
              <a:t>Conventional</a:t>
            </a:r>
            <a:r>
              <a:rPr spc="-110" dirty="0"/>
              <a:t> </a:t>
            </a:r>
            <a:r>
              <a:rPr spc="-10" dirty="0"/>
              <a:t>Encryption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34589" y="1901189"/>
            <a:ext cx="922019" cy="693420"/>
            <a:chOff x="2434589" y="1901189"/>
            <a:chExt cx="922019" cy="693420"/>
          </a:xfrm>
        </p:grpSpPr>
        <p:sp>
          <p:nvSpPr>
            <p:cNvPr id="4" name="object 4"/>
            <p:cNvSpPr/>
            <p:nvPr/>
          </p:nvSpPr>
          <p:spPr>
            <a:xfrm>
              <a:off x="2438399" y="1904999"/>
              <a:ext cx="914400" cy="685800"/>
            </a:xfrm>
            <a:custGeom>
              <a:avLst/>
              <a:gdLst/>
              <a:ahLst/>
              <a:cxnLst/>
              <a:rect l="l" t="t" r="r" b="b"/>
              <a:pathLst>
                <a:path w="914400" h="685800">
                  <a:moveTo>
                    <a:pt x="457200" y="0"/>
                  </a:moveTo>
                  <a:lnTo>
                    <a:pt x="403881" y="2306"/>
                  </a:lnTo>
                  <a:lnTo>
                    <a:pt x="352369" y="9056"/>
                  </a:lnTo>
                  <a:lnTo>
                    <a:pt x="303006" y="19990"/>
                  </a:lnTo>
                  <a:lnTo>
                    <a:pt x="256136" y="34852"/>
                  </a:lnTo>
                  <a:lnTo>
                    <a:pt x="212101" y="53384"/>
                  </a:lnTo>
                  <a:lnTo>
                    <a:pt x="171246" y="75330"/>
                  </a:lnTo>
                  <a:lnTo>
                    <a:pt x="133911" y="100431"/>
                  </a:lnTo>
                  <a:lnTo>
                    <a:pt x="100442" y="128431"/>
                  </a:lnTo>
                  <a:lnTo>
                    <a:pt x="71181" y="159073"/>
                  </a:lnTo>
                  <a:lnTo>
                    <a:pt x="46470" y="192099"/>
                  </a:lnTo>
                  <a:lnTo>
                    <a:pt x="26654" y="227252"/>
                  </a:lnTo>
                  <a:lnTo>
                    <a:pt x="12075" y="264274"/>
                  </a:lnTo>
                  <a:lnTo>
                    <a:pt x="3075" y="302909"/>
                  </a:lnTo>
                  <a:lnTo>
                    <a:pt x="0" y="342900"/>
                  </a:lnTo>
                  <a:lnTo>
                    <a:pt x="3075" y="382890"/>
                  </a:lnTo>
                  <a:lnTo>
                    <a:pt x="12075" y="421525"/>
                  </a:lnTo>
                  <a:lnTo>
                    <a:pt x="26654" y="458547"/>
                  </a:lnTo>
                  <a:lnTo>
                    <a:pt x="46470" y="493700"/>
                  </a:lnTo>
                  <a:lnTo>
                    <a:pt x="71181" y="526726"/>
                  </a:lnTo>
                  <a:lnTo>
                    <a:pt x="100442" y="557368"/>
                  </a:lnTo>
                  <a:lnTo>
                    <a:pt x="133911" y="585368"/>
                  </a:lnTo>
                  <a:lnTo>
                    <a:pt x="171246" y="610469"/>
                  </a:lnTo>
                  <a:lnTo>
                    <a:pt x="212101" y="632415"/>
                  </a:lnTo>
                  <a:lnTo>
                    <a:pt x="256136" y="650947"/>
                  </a:lnTo>
                  <a:lnTo>
                    <a:pt x="303006" y="665809"/>
                  </a:lnTo>
                  <a:lnTo>
                    <a:pt x="352369" y="676743"/>
                  </a:lnTo>
                  <a:lnTo>
                    <a:pt x="403881" y="683493"/>
                  </a:lnTo>
                  <a:lnTo>
                    <a:pt x="457200" y="685800"/>
                  </a:lnTo>
                  <a:lnTo>
                    <a:pt x="510518" y="683493"/>
                  </a:lnTo>
                  <a:lnTo>
                    <a:pt x="562030" y="676743"/>
                  </a:lnTo>
                  <a:lnTo>
                    <a:pt x="611393" y="665809"/>
                  </a:lnTo>
                  <a:lnTo>
                    <a:pt x="658263" y="650947"/>
                  </a:lnTo>
                  <a:lnTo>
                    <a:pt x="702298" y="632415"/>
                  </a:lnTo>
                  <a:lnTo>
                    <a:pt x="743153" y="610469"/>
                  </a:lnTo>
                  <a:lnTo>
                    <a:pt x="780488" y="585368"/>
                  </a:lnTo>
                  <a:lnTo>
                    <a:pt x="813957" y="557368"/>
                  </a:lnTo>
                  <a:lnTo>
                    <a:pt x="843218" y="526726"/>
                  </a:lnTo>
                  <a:lnTo>
                    <a:pt x="867929" y="493700"/>
                  </a:lnTo>
                  <a:lnTo>
                    <a:pt x="887745" y="458547"/>
                  </a:lnTo>
                  <a:lnTo>
                    <a:pt x="902324" y="421525"/>
                  </a:lnTo>
                  <a:lnTo>
                    <a:pt x="911324" y="382890"/>
                  </a:lnTo>
                  <a:lnTo>
                    <a:pt x="914400" y="342900"/>
                  </a:lnTo>
                  <a:lnTo>
                    <a:pt x="911324" y="302909"/>
                  </a:lnTo>
                  <a:lnTo>
                    <a:pt x="902324" y="264274"/>
                  </a:lnTo>
                  <a:lnTo>
                    <a:pt x="887745" y="227252"/>
                  </a:lnTo>
                  <a:lnTo>
                    <a:pt x="867929" y="192099"/>
                  </a:lnTo>
                  <a:lnTo>
                    <a:pt x="843218" y="159073"/>
                  </a:lnTo>
                  <a:lnTo>
                    <a:pt x="813957" y="128431"/>
                  </a:lnTo>
                  <a:lnTo>
                    <a:pt x="780488" y="100431"/>
                  </a:lnTo>
                  <a:lnTo>
                    <a:pt x="743153" y="75330"/>
                  </a:lnTo>
                  <a:lnTo>
                    <a:pt x="702298" y="53384"/>
                  </a:lnTo>
                  <a:lnTo>
                    <a:pt x="658263" y="34852"/>
                  </a:lnTo>
                  <a:lnTo>
                    <a:pt x="611393" y="19990"/>
                  </a:lnTo>
                  <a:lnTo>
                    <a:pt x="562030" y="9056"/>
                  </a:lnTo>
                  <a:lnTo>
                    <a:pt x="510518" y="2306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6F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8399" y="1904999"/>
              <a:ext cx="914400" cy="685800"/>
            </a:xfrm>
            <a:custGeom>
              <a:avLst/>
              <a:gdLst/>
              <a:ahLst/>
              <a:cxnLst/>
              <a:rect l="l" t="t" r="r" b="b"/>
              <a:pathLst>
                <a:path w="914400" h="685800">
                  <a:moveTo>
                    <a:pt x="0" y="342900"/>
                  </a:moveTo>
                  <a:lnTo>
                    <a:pt x="3075" y="302909"/>
                  </a:lnTo>
                  <a:lnTo>
                    <a:pt x="12075" y="264274"/>
                  </a:lnTo>
                  <a:lnTo>
                    <a:pt x="26654" y="227252"/>
                  </a:lnTo>
                  <a:lnTo>
                    <a:pt x="46470" y="192099"/>
                  </a:lnTo>
                  <a:lnTo>
                    <a:pt x="71181" y="159073"/>
                  </a:lnTo>
                  <a:lnTo>
                    <a:pt x="100442" y="128431"/>
                  </a:lnTo>
                  <a:lnTo>
                    <a:pt x="133911" y="100431"/>
                  </a:lnTo>
                  <a:lnTo>
                    <a:pt x="171246" y="75330"/>
                  </a:lnTo>
                  <a:lnTo>
                    <a:pt x="212101" y="53384"/>
                  </a:lnTo>
                  <a:lnTo>
                    <a:pt x="256136" y="34852"/>
                  </a:lnTo>
                  <a:lnTo>
                    <a:pt x="303006" y="19990"/>
                  </a:lnTo>
                  <a:lnTo>
                    <a:pt x="352369" y="9056"/>
                  </a:lnTo>
                  <a:lnTo>
                    <a:pt x="403881" y="2306"/>
                  </a:lnTo>
                  <a:lnTo>
                    <a:pt x="457200" y="0"/>
                  </a:lnTo>
                  <a:lnTo>
                    <a:pt x="510518" y="2306"/>
                  </a:lnTo>
                  <a:lnTo>
                    <a:pt x="562030" y="9056"/>
                  </a:lnTo>
                  <a:lnTo>
                    <a:pt x="611393" y="19990"/>
                  </a:lnTo>
                  <a:lnTo>
                    <a:pt x="658263" y="34852"/>
                  </a:lnTo>
                  <a:lnTo>
                    <a:pt x="702298" y="53384"/>
                  </a:lnTo>
                  <a:lnTo>
                    <a:pt x="743153" y="75330"/>
                  </a:lnTo>
                  <a:lnTo>
                    <a:pt x="780488" y="100431"/>
                  </a:lnTo>
                  <a:lnTo>
                    <a:pt x="813957" y="128431"/>
                  </a:lnTo>
                  <a:lnTo>
                    <a:pt x="843218" y="159073"/>
                  </a:lnTo>
                  <a:lnTo>
                    <a:pt x="867929" y="192099"/>
                  </a:lnTo>
                  <a:lnTo>
                    <a:pt x="887745" y="227252"/>
                  </a:lnTo>
                  <a:lnTo>
                    <a:pt x="902324" y="264274"/>
                  </a:lnTo>
                  <a:lnTo>
                    <a:pt x="911324" y="302909"/>
                  </a:lnTo>
                  <a:lnTo>
                    <a:pt x="914400" y="342900"/>
                  </a:lnTo>
                  <a:lnTo>
                    <a:pt x="911324" y="382890"/>
                  </a:lnTo>
                  <a:lnTo>
                    <a:pt x="902324" y="421525"/>
                  </a:lnTo>
                  <a:lnTo>
                    <a:pt x="887745" y="458547"/>
                  </a:lnTo>
                  <a:lnTo>
                    <a:pt x="867929" y="493700"/>
                  </a:lnTo>
                  <a:lnTo>
                    <a:pt x="843218" y="526726"/>
                  </a:lnTo>
                  <a:lnTo>
                    <a:pt x="813957" y="557368"/>
                  </a:lnTo>
                  <a:lnTo>
                    <a:pt x="780488" y="585368"/>
                  </a:lnTo>
                  <a:lnTo>
                    <a:pt x="743153" y="610469"/>
                  </a:lnTo>
                  <a:lnTo>
                    <a:pt x="702298" y="632415"/>
                  </a:lnTo>
                  <a:lnTo>
                    <a:pt x="658263" y="650947"/>
                  </a:lnTo>
                  <a:lnTo>
                    <a:pt x="611393" y="665809"/>
                  </a:lnTo>
                  <a:lnTo>
                    <a:pt x="562030" y="676743"/>
                  </a:lnTo>
                  <a:lnTo>
                    <a:pt x="510518" y="683493"/>
                  </a:lnTo>
                  <a:lnTo>
                    <a:pt x="457200" y="685800"/>
                  </a:lnTo>
                  <a:lnTo>
                    <a:pt x="403881" y="683493"/>
                  </a:lnTo>
                  <a:lnTo>
                    <a:pt x="352369" y="676743"/>
                  </a:lnTo>
                  <a:lnTo>
                    <a:pt x="303006" y="665809"/>
                  </a:lnTo>
                  <a:lnTo>
                    <a:pt x="256136" y="650947"/>
                  </a:lnTo>
                  <a:lnTo>
                    <a:pt x="212101" y="632415"/>
                  </a:lnTo>
                  <a:lnTo>
                    <a:pt x="171246" y="610469"/>
                  </a:lnTo>
                  <a:lnTo>
                    <a:pt x="133911" y="585368"/>
                  </a:lnTo>
                  <a:lnTo>
                    <a:pt x="100442" y="557368"/>
                  </a:lnTo>
                  <a:lnTo>
                    <a:pt x="71181" y="526726"/>
                  </a:lnTo>
                  <a:lnTo>
                    <a:pt x="46470" y="493700"/>
                  </a:lnTo>
                  <a:lnTo>
                    <a:pt x="26654" y="458547"/>
                  </a:lnTo>
                  <a:lnTo>
                    <a:pt x="12075" y="421525"/>
                  </a:lnTo>
                  <a:lnTo>
                    <a:pt x="3075" y="382890"/>
                  </a:lnTo>
                  <a:lnTo>
                    <a:pt x="0" y="342900"/>
                  </a:lnTo>
                  <a:close/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711190" y="1901189"/>
            <a:ext cx="922019" cy="693420"/>
            <a:chOff x="5711190" y="1901189"/>
            <a:chExt cx="922019" cy="693420"/>
          </a:xfrm>
        </p:grpSpPr>
        <p:sp>
          <p:nvSpPr>
            <p:cNvPr id="7" name="object 7"/>
            <p:cNvSpPr/>
            <p:nvPr/>
          </p:nvSpPr>
          <p:spPr>
            <a:xfrm>
              <a:off x="5715000" y="1904999"/>
              <a:ext cx="914400" cy="685800"/>
            </a:xfrm>
            <a:custGeom>
              <a:avLst/>
              <a:gdLst/>
              <a:ahLst/>
              <a:cxnLst/>
              <a:rect l="l" t="t" r="r" b="b"/>
              <a:pathLst>
                <a:path w="914400" h="685800">
                  <a:moveTo>
                    <a:pt x="457200" y="0"/>
                  </a:moveTo>
                  <a:lnTo>
                    <a:pt x="403881" y="2306"/>
                  </a:lnTo>
                  <a:lnTo>
                    <a:pt x="352369" y="9056"/>
                  </a:lnTo>
                  <a:lnTo>
                    <a:pt x="303006" y="19990"/>
                  </a:lnTo>
                  <a:lnTo>
                    <a:pt x="256136" y="34852"/>
                  </a:lnTo>
                  <a:lnTo>
                    <a:pt x="212101" y="53384"/>
                  </a:lnTo>
                  <a:lnTo>
                    <a:pt x="171246" y="75330"/>
                  </a:lnTo>
                  <a:lnTo>
                    <a:pt x="133911" y="100431"/>
                  </a:lnTo>
                  <a:lnTo>
                    <a:pt x="100442" y="128431"/>
                  </a:lnTo>
                  <a:lnTo>
                    <a:pt x="71181" y="159073"/>
                  </a:lnTo>
                  <a:lnTo>
                    <a:pt x="46470" y="192099"/>
                  </a:lnTo>
                  <a:lnTo>
                    <a:pt x="26654" y="227252"/>
                  </a:lnTo>
                  <a:lnTo>
                    <a:pt x="12075" y="264274"/>
                  </a:lnTo>
                  <a:lnTo>
                    <a:pt x="3075" y="302909"/>
                  </a:lnTo>
                  <a:lnTo>
                    <a:pt x="0" y="342900"/>
                  </a:lnTo>
                  <a:lnTo>
                    <a:pt x="3075" y="382890"/>
                  </a:lnTo>
                  <a:lnTo>
                    <a:pt x="12075" y="421525"/>
                  </a:lnTo>
                  <a:lnTo>
                    <a:pt x="26654" y="458547"/>
                  </a:lnTo>
                  <a:lnTo>
                    <a:pt x="46470" y="493700"/>
                  </a:lnTo>
                  <a:lnTo>
                    <a:pt x="71181" y="526726"/>
                  </a:lnTo>
                  <a:lnTo>
                    <a:pt x="100442" y="557368"/>
                  </a:lnTo>
                  <a:lnTo>
                    <a:pt x="133911" y="585368"/>
                  </a:lnTo>
                  <a:lnTo>
                    <a:pt x="171246" y="610469"/>
                  </a:lnTo>
                  <a:lnTo>
                    <a:pt x="212101" y="632415"/>
                  </a:lnTo>
                  <a:lnTo>
                    <a:pt x="256136" y="650947"/>
                  </a:lnTo>
                  <a:lnTo>
                    <a:pt x="303006" y="665809"/>
                  </a:lnTo>
                  <a:lnTo>
                    <a:pt x="352369" y="676743"/>
                  </a:lnTo>
                  <a:lnTo>
                    <a:pt x="403881" y="683493"/>
                  </a:lnTo>
                  <a:lnTo>
                    <a:pt x="457200" y="685800"/>
                  </a:lnTo>
                  <a:lnTo>
                    <a:pt x="510518" y="683493"/>
                  </a:lnTo>
                  <a:lnTo>
                    <a:pt x="562030" y="676743"/>
                  </a:lnTo>
                  <a:lnTo>
                    <a:pt x="611393" y="665809"/>
                  </a:lnTo>
                  <a:lnTo>
                    <a:pt x="658263" y="650947"/>
                  </a:lnTo>
                  <a:lnTo>
                    <a:pt x="702298" y="632415"/>
                  </a:lnTo>
                  <a:lnTo>
                    <a:pt x="743153" y="610469"/>
                  </a:lnTo>
                  <a:lnTo>
                    <a:pt x="780488" y="585368"/>
                  </a:lnTo>
                  <a:lnTo>
                    <a:pt x="813957" y="557368"/>
                  </a:lnTo>
                  <a:lnTo>
                    <a:pt x="843218" y="526726"/>
                  </a:lnTo>
                  <a:lnTo>
                    <a:pt x="867929" y="493700"/>
                  </a:lnTo>
                  <a:lnTo>
                    <a:pt x="887745" y="458547"/>
                  </a:lnTo>
                  <a:lnTo>
                    <a:pt x="902324" y="421525"/>
                  </a:lnTo>
                  <a:lnTo>
                    <a:pt x="911324" y="382890"/>
                  </a:lnTo>
                  <a:lnTo>
                    <a:pt x="914400" y="342900"/>
                  </a:lnTo>
                  <a:lnTo>
                    <a:pt x="911324" y="302909"/>
                  </a:lnTo>
                  <a:lnTo>
                    <a:pt x="902324" y="264274"/>
                  </a:lnTo>
                  <a:lnTo>
                    <a:pt x="887745" y="227252"/>
                  </a:lnTo>
                  <a:lnTo>
                    <a:pt x="867929" y="192099"/>
                  </a:lnTo>
                  <a:lnTo>
                    <a:pt x="843218" y="159073"/>
                  </a:lnTo>
                  <a:lnTo>
                    <a:pt x="813957" y="128431"/>
                  </a:lnTo>
                  <a:lnTo>
                    <a:pt x="780488" y="100431"/>
                  </a:lnTo>
                  <a:lnTo>
                    <a:pt x="743153" y="75330"/>
                  </a:lnTo>
                  <a:lnTo>
                    <a:pt x="702298" y="53384"/>
                  </a:lnTo>
                  <a:lnTo>
                    <a:pt x="658263" y="34852"/>
                  </a:lnTo>
                  <a:lnTo>
                    <a:pt x="611393" y="19990"/>
                  </a:lnTo>
                  <a:lnTo>
                    <a:pt x="562030" y="9056"/>
                  </a:lnTo>
                  <a:lnTo>
                    <a:pt x="510518" y="2306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6F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15000" y="1904999"/>
              <a:ext cx="914400" cy="685800"/>
            </a:xfrm>
            <a:custGeom>
              <a:avLst/>
              <a:gdLst/>
              <a:ahLst/>
              <a:cxnLst/>
              <a:rect l="l" t="t" r="r" b="b"/>
              <a:pathLst>
                <a:path w="914400" h="685800">
                  <a:moveTo>
                    <a:pt x="0" y="342900"/>
                  </a:moveTo>
                  <a:lnTo>
                    <a:pt x="3075" y="302909"/>
                  </a:lnTo>
                  <a:lnTo>
                    <a:pt x="12075" y="264274"/>
                  </a:lnTo>
                  <a:lnTo>
                    <a:pt x="26654" y="227252"/>
                  </a:lnTo>
                  <a:lnTo>
                    <a:pt x="46470" y="192099"/>
                  </a:lnTo>
                  <a:lnTo>
                    <a:pt x="71181" y="159073"/>
                  </a:lnTo>
                  <a:lnTo>
                    <a:pt x="100442" y="128431"/>
                  </a:lnTo>
                  <a:lnTo>
                    <a:pt x="133911" y="100431"/>
                  </a:lnTo>
                  <a:lnTo>
                    <a:pt x="171246" y="75330"/>
                  </a:lnTo>
                  <a:lnTo>
                    <a:pt x="212101" y="53384"/>
                  </a:lnTo>
                  <a:lnTo>
                    <a:pt x="256136" y="34852"/>
                  </a:lnTo>
                  <a:lnTo>
                    <a:pt x="303006" y="19990"/>
                  </a:lnTo>
                  <a:lnTo>
                    <a:pt x="352369" y="9056"/>
                  </a:lnTo>
                  <a:lnTo>
                    <a:pt x="403881" y="2306"/>
                  </a:lnTo>
                  <a:lnTo>
                    <a:pt x="457200" y="0"/>
                  </a:lnTo>
                  <a:lnTo>
                    <a:pt x="510518" y="2306"/>
                  </a:lnTo>
                  <a:lnTo>
                    <a:pt x="562030" y="9056"/>
                  </a:lnTo>
                  <a:lnTo>
                    <a:pt x="611393" y="19990"/>
                  </a:lnTo>
                  <a:lnTo>
                    <a:pt x="658263" y="34852"/>
                  </a:lnTo>
                  <a:lnTo>
                    <a:pt x="702298" y="53384"/>
                  </a:lnTo>
                  <a:lnTo>
                    <a:pt x="743153" y="75330"/>
                  </a:lnTo>
                  <a:lnTo>
                    <a:pt x="780488" y="100431"/>
                  </a:lnTo>
                  <a:lnTo>
                    <a:pt x="813957" y="128431"/>
                  </a:lnTo>
                  <a:lnTo>
                    <a:pt x="843218" y="159073"/>
                  </a:lnTo>
                  <a:lnTo>
                    <a:pt x="867929" y="192099"/>
                  </a:lnTo>
                  <a:lnTo>
                    <a:pt x="887745" y="227252"/>
                  </a:lnTo>
                  <a:lnTo>
                    <a:pt x="902324" y="264274"/>
                  </a:lnTo>
                  <a:lnTo>
                    <a:pt x="911324" y="302909"/>
                  </a:lnTo>
                  <a:lnTo>
                    <a:pt x="914400" y="342900"/>
                  </a:lnTo>
                  <a:lnTo>
                    <a:pt x="911324" y="382890"/>
                  </a:lnTo>
                  <a:lnTo>
                    <a:pt x="902324" y="421525"/>
                  </a:lnTo>
                  <a:lnTo>
                    <a:pt x="887745" y="458547"/>
                  </a:lnTo>
                  <a:lnTo>
                    <a:pt x="867929" y="493700"/>
                  </a:lnTo>
                  <a:lnTo>
                    <a:pt x="843218" y="526726"/>
                  </a:lnTo>
                  <a:lnTo>
                    <a:pt x="813957" y="557368"/>
                  </a:lnTo>
                  <a:lnTo>
                    <a:pt x="780488" y="585368"/>
                  </a:lnTo>
                  <a:lnTo>
                    <a:pt x="743153" y="610469"/>
                  </a:lnTo>
                  <a:lnTo>
                    <a:pt x="702298" y="632415"/>
                  </a:lnTo>
                  <a:lnTo>
                    <a:pt x="658263" y="650947"/>
                  </a:lnTo>
                  <a:lnTo>
                    <a:pt x="611393" y="665809"/>
                  </a:lnTo>
                  <a:lnTo>
                    <a:pt x="562030" y="676743"/>
                  </a:lnTo>
                  <a:lnTo>
                    <a:pt x="510518" y="683493"/>
                  </a:lnTo>
                  <a:lnTo>
                    <a:pt x="457200" y="685800"/>
                  </a:lnTo>
                  <a:lnTo>
                    <a:pt x="403881" y="683493"/>
                  </a:lnTo>
                  <a:lnTo>
                    <a:pt x="352369" y="676743"/>
                  </a:lnTo>
                  <a:lnTo>
                    <a:pt x="303006" y="665809"/>
                  </a:lnTo>
                  <a:lnTo>
                    <a:pt x="256136" y="650947"/>
                  </a:lnTo>
                  <a:lnTo>
                    <a:pt x="212101" y="632415"/>
                  </a:lnTo>
                  <a:lnTo>
                    <a:pt x="171246" y="610469"/>
                  </a:lnTo>
                  <a:lnTo>
                    <a:pt x="133911" y="585368"/>
                  </a:lnTo>
                  <a:lnTo>
                    <a:pt x="100442" y="557368"/>
                  </a:lnTo>
                  <a:lnTo>
                    <a:pt x="71181" y="526726"/>
                  </a:lnTo>
                  <a:lnTo>
                    <a:pt x="46470" y="493700"/>
                  </a:lnTo>
                  <a:lnTo>
                    <a:pt x="26654" y="458547"/>
                  </a:lnTo>
                  <a:lnTo>
                    <a:pt x="12075" y="421525"/>
                  </a:lnTo>
                  <a:lnTo>
                    <a:pt x="3075" y="382890"/>
                  </a:lnTo>
                  <a:lnTo>
                    <a:pt x="0" y="342900"/>
                  </a:lnTo>
                  <a:close/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525905" y="2171697"/>
            <a:ext cx="762000" cy="80010"/>
            <a:chOff x="1525905" y="2171697"/>
            <a:chExt cx="762000" cy="80010"/>
          </a:xfrm>
        </p:grpSpPr>
        <p:sp>
          <p:nvSpPr>
            <p:cNvPr id="10" name="object 10"/>
            <p:cNvSpPr/>
            <p:nvPr/>
          </p:nvSpPr>
          <p:spPr>
            <a:xfrm>
              <a:off x="1525905" y="2211705"/>
              <a:ext cx="695325" cy="0"/>
            </a:xfrm>
            <a:custGeom>
              <a:avLst/>
              <a:gdLst/>
              <a:ahLst/>
              <a:cxnLst/>
              <a:rect l="l" t="t" r="r" b="b"/>
              <a:pathLst>
                <a:path w="695325">
                  <a:moveTo>
                    <a:pt x="0" y="0"/>
                  </a:moveTo>
                  <a:lnTo>
                    <a:pt x="695325" y="0"/>
                  </a:lnTo>
                </a:path>
              </a:pathLst>
            </a:custGeom>
            <a:ln w="266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07897" y="2171697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0" y="0"/>
                  </a:moveTo>
                  <a:lnTo>
                    <a:pt x="0" y="80010"/>
                  </a:lnTo>
                  <a:lnTo>
                    <a:pt x="80010" y="40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859905" y="2171697"/>
            <a:ext cx="762000" cy="80010"/>
            <a:chOff x="6859905" y="2171697"/>
            <a:chExt cx="762000" cy="80010"/>
          </a:xfrm>
        </p:grpSpPr>
        <p:sp>
          <p:nvSpPr>
            <p:cNvPr id="13" name="object 13"/>
            <p:cNvSpPr/>
            <p:nvPr/>
          </p:nvSpPr>
          <p:spPr>
            <a:xfrm>
              <a:off x="6859905" y="2211705"/>
              <a:ext cx="695325" cy="0"/>
            </a:xfrm>
            <a:custGeom>
              <a:avLst/>
              <a:gdLst/>
              <a:ahLst/>
              <a:cxnLst/>
              <a:rect l="l" t="t" r="r" b="b"/>
              <a:pathLst>
                <a:path w="695325">
                  <a:moveTo>
                    <a:pt x="0" y="0"/>
                  </a:moveTo>
                  <a:lnTo>
                    <a:pt x="695325" y="0"/>
                  </a:lnTo>
                </a:path>
              </a:pathLst>
            </a:custGeom>
            <a:ln w="266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41897" y="2171697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0" y="0"/>
                  </a:moveTo>
                  <a:lnTo>
                    <a:pt x="0" y="80010"/>
                  </a:lnTo>
                  <a:lnTo>
                    <a:pt x="80010" y="40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802504" y="2171697"/>
            <a:ext cx="762000" cy="80010"/>
            <a:chOff x="4802504" y="2171697"/>
            <a:chExt cx="762000" cy="80010"/>
          </a:xfrm>
        </p:grpSpPr>
        <p:sp>
          <p:nvSpPr>
            <p:cNvPr id="16" name="object 16"/>
            <p:cNvSpPr/>
            <p:nvPr/>
          </p:nvSpPr>
          <p:spPr>
            <a:xfrm>
              <a:off x="4802504" y="2211705"/>
              <a:ext cx="695325" cy="0"/>
            </a:xfrm>
            <a:custGeom>
              <a:avLst/>
              <a:gdLst/>
              <a:ahLst/>
              <a:cxnLst/>
              <a:rect l="l" t="t" r="r" b="b"/>
              <a:pathLst>
                <a:path w="695325">
                  <a:moveTo>
                    <a:pt x="0" y="0"/>
                  </a:moveTo>
                  <a:lnTo>
                    <a:pt x="695325" y="0"/>
                  </a:lnTo>
                </a:path>
              </a:pathLst>
            </a:custGeom>
            <a:ln w="266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84497" y="2171697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0" y="0"/>
                  </a:moveTo>
                  <a:lnTo>
                    <a:pt x="0" y="80010"/>
                  </a:lnTo>
                  <a:lnTo>
                    <a:pt x="80010" y="40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3583304" y="2211704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37610" y="1996568"/>
            <a:ext cx="7045959" cy="363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100"/>
              </a:spcBef>
              <a:tabLst>
                <a:tab pos="1819275" algn="l"/>
                <a:tab pos="3540125" algn="l"/>
                <a:tab pos="5095875" algn="l"/>
                <a:tab pos="6772275" algn="l"/>
              </a:tabLst>
            </a:pPr>
            <a:r>
              <a:rPr sz="2400" spc="-50" dirty="0">
                <a:latin typeface="Tahoma"/>
                <a:cs typeface="Tahoma"/>
              </a:rPr>
              <a:t>M</a:t>
            </a:r>
            <a:r>
              <a:rPr sz="2400" dirty="0">
                <a:latin typeface="Tahoma"/>
                <a:cs typeface="Tahoma"/>
              </a:rPr>
              <a:t>	</a:t>
            </a:r>
            <a:r>
              <a:rPr sz="2400" spc="-25" dirty="0">
                <a:latin typeface="Tahoma"/>
                <a:cs typeface="Tahoma"/>
              </a:rPr>
              <a:t>E</a:t>
            </a:r>
            <a:r>
              <a:rPr sz="2400" b="1" spc="-37" baseline="-19097" dirty="0">
                <a:latin typeface="Tahoma"/>
                <a:cs typeface="Tahoma"/>
              </a:rPr>
              <a:t>K</a:t>
            </a:r>
            <a:r>
              <a:rPr sz="2400" b="1" baseline="-19097" dirty="0">
                <a:latin typeface="Tahoma"/>
                <a:cs typeface="Tahoma"/>
              </a:rPr>
              <a:t>	</a:t>
            </a:r>
            <a:r>
              <a:rPr sz="3600" spc="-75" baseline="1157" dirty="0">
                <a:latin typeface="Tahoma"/>
                <a:cs typeface="Tahoma"/>
              </a:rPr>
              <a:t>C</a:t>
            </a:r>
            <a:r>
              <a:rPr sz="3600" baseline="1157" dirty="0">
                <a:latin typeface="Tahoma"/>
                <a:cs typeface="Tahoma"/>
              </a:rPr>
              <a:t>	</a:t>
            </a:r>
            <a:r>
              <a:rPr sz="2400" spc="-25" dirty="0">
                <a:latin typeface="Tahoma"/>
                <a:cs typeface="Tahoma"/>
              </a:rPr>
              <a:t>D</a:t>
            </a:r>
            <a:r>
              <a:rPr sz="2400" b="1" spc="-37" baseline="-19097" dirty="0">
                <a:latin typeface="Tahoma"/>
                <a:cs typeface="Tahoma"/>
              </a:rPr>
              <a:t>K</a:t>
            </a:r>
            <a:r>
              <a:rPr sz="2400" b="1" baseline="-19097" dirty="0">
                <a:latin typeface="Tahoma"/>
                <a:cs typeface="Tahoma"/>
              </a:rPr>
              <a:t>	</a:t>
            </a:r>
            <a:r>
              <a:rPr sz="2400" spc="-50" dirty="0">
                <a:latin typeface="Tahoma"/>
                <a:cs typeface="Tahoma"/>
              </a:rPr>
              <a:t>M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340"/>
              </a:spcBef>
            </a:pPr>
            <a:endParaRPr sz="2400">
              <a:latin typeface="Tahoma"/>
              <a:cs typeface="Tahoma"/>
            </a:endParaRPr>
          </a:p>
          <a:p>
            <a:pPr marL="50800" marR="647065">
              <a:lnSpc>
                <a:spcPct val="100899"/>
              </a:lnSpc>
            </a:pPr>
            <a:r>
              <a:rPr sz="2800" dirty="0">
                <a:latin typeface="Tahoma"/>
                <a:cs typeface="Tahoma"/>
              </a:rPr>
              <a:t>E</a:t>
            </a:r>
            <a:r>
              <a:rPr sz="2775" baseline="-19519" dirty="0">
                <a:latin typeface="Tahoma"/>
                <a:cs typeface="Tahoma"/>
              </a:rPr>
              <a:t>K</a:t>
            </a:r>
            <a:r>
              <a:rPr sz="2775" spc="337" baseline="-19519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defined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by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an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encrypting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algorithm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50" dirty="0">
                <a:latin typeface="Tahoma"/>
                <a:cs typeface="Tahoma"/>
              </a:rPr>
              <a:t>E </a:t>
            </a:r>
            <a:r>
              <a:rPr sz="2800" dirty="0">
                <a:latin typeface="Tahoma"/>
                <a:cs typeface="Tahoma"/>
              </a:rPr>
              <a:t>D</a:t>
            </a:r>
            <a:r>
              <a:rPr sz="2775" baseline="-19519" dirty="0">
                <a:latin typeface="Tahoma"/>
                <a:cs typeface="Tahoma"/>
              </a:rPr>
              <a:t>K</a:t>
            </a:r>
            <a:r>
              <a:rPr sz="2775" spc="337" baseline="-19519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defined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by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an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decrypting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algorithm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50" dirty="0">
                <a:latin typeface="Tahoma"/>
                <a:cs typeface="Tahoma"/>
              </a:rPr>
              <a:t>D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</a:pPr>
            <a:r>
              <a:rPr sz="2800" dirty="0">
                <a:latin typeface="Tahoma"/>
                <a:cs typeface="Tahoma"/>
              </a:rPr>
              <a:t>For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given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K,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</a:t>
            </a:r>
            <a:r>
              <a:rPr sz="2775" baseline="-19519" dirty="0">
                <a:latin typeface="Tahoma"/>
                <a:cs typeface="Tahoma"/>
              </a:rPr>
              <a:t>K</a:t>
            </a:r>
            <a:r>
              <a:rPr sz="2775" spc="367" baseline="-19519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is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the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inverse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of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</a:t>
            </a:r>
            <a:r>
              <a:rPr sz="2775" baseline="-19519" dirty="0">
                <a:latin typeface="Tahoma"/>
                <a:cs typeface="Tahoma"/>
              </a:rPr>
              <a:t>K</a:t>
            </a:r>
            <a:r>
              <a:rPr sz="2800" dirty="0">
                <a:latin typeface="Tahoma"/>
                <a:cs typeface="Tahoma"/>
              </a:rPr>
              <a:t>,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i.e.,</a:t>
            </a:r>
            <a:endParaRPr sz="2800">
              <a:latin typeface="Tahoma"/>
              <a:cs typeface="Tahoma"/>
            </a:endParaRPr>
          </a:p>
          <a:p>
            <a:pPr marL="161290">
              <a:lnSpc>
                <a:spcPct val="100000"/>
              </a:lnSpc>
              <a:spcBef>
                <a:spcPts val="30"/>
              </a:spcBef>
            </a:pPr>
            <a:r>
              <a:rPr sz="2800" spc="-10" dirty="0">
                <a:latin typeface="Tahoma"/>
                <a:cs typeface="Tahoma"/>
              </a:rPr>
              <a:t>D</a:t>
            </a:r>
            <a:r>
              <a:rPr sz="2775" spc="-15" baseline="-19519" dirty="0">
                <a:latin typeface="Tahoma"/>
                <a:cs typeface="Tahoma"/>
              </a:rPr>
              <a:t>K</a:t>
            </a:r>
            <a:r>
              <a:rPr sz="2800" spc="-10" dirty="0">
                <a:latin typeface="Tahoma"/>
                <a:cs typeface="Tahoma"/>
              </a:rPr>
              <a:t>(E</a:t>
            </a:r>
            <a:r>
              <a:rPr sz="2775" spc="-15" baseline="-19519" dirty="0">
                <a:latin typeface="Tahoma"/>
                <a:cs typeface="Tahoma"/>
              </a:rPr>
              <a:t>K</a:t>
            </a:r>
            <a:r>
              <a:rPr sz="2800" spc="-10" dirty="0">
                <a:latin typeface="Tahoma"/>
                <a:cs typeface="Tahoma"/>
              </a:rPr>
              <a:t>(M))=M</a:t>
            </a:r>
            <a:endParaRPr sz="2800">
              <a:latin typeface="Tahoma"/>
              <a:cs typeface="Tahoma"/>
            </a:endParaRPr>
          </a:p>
          <a:p>
            <a:pPr marL="50800">
              <a:lnSpc>
                <a:spcPct val="100000"/>
              </a:lnSpc>
              <a:spcBef>
                <a:spcPts val="30"/>
              </a:spcBef>
            </a:pPr>
            <a:r>
              <a:rPr sz="2800" dirty="0">
                <a:latin typeface="Tahoma"/>
                <a:cs typeface="Tahoma"/>
              </a:rPr>
              <a:t>for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every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plain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text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message</a:t>
            </a:r>
            <a:r>
              <a:rPr sz="2800" spc="-50" dirty="0">
                <a:latin typeface="Tahoma"/>
                <a:cs typeface="Tahoma"/>
              </a:rPr>
              <a:t> M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4141" y="424497"/>
            <a:ext cx="4311650" cy="13569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77520" marR="5080" indent="-465455">
              <a:lnSpc>
                <a:spcPts val="5190"/>
              </a:lnSpc>
              <a:spcBef>
                <a:spcPts val="300"/>
              </a:spcBef>
            </a:pPr>
            <a:r>
              <a:rPr dirty="0"/>
              <a:t>Requirements</a:t>
            </a:r>
            <a:r>
              <a:rPr spc="-105" dirty="0"/>
              <a:t> </a:t>
            </a:r>
            <a:r>
              <a:rPr spc="-50" dirty="0"/>
              <a:t>&amp; </a:t>
            </a:r>
            <a:r>
              <a:rPr spc="-10" dirty="0"/>
              <a:t>Weaknesses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2376933"/>
            <a:ext cx="87621" cy="952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9888" y="2898903"/>
            <a:ext cx="87621" cy="914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9888" y="3405633"/>
            <a:ext cx="87621" cy="914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4388613"/>
            <a:ext cx="87621" cy="952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9888" y="4910583"/>
            <a:ext cx="87621" cy="9143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02888" y="1934268"/>
            <a:ext cx="6817995" cy="36353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Requirements</a:t>
            </a:r>
            <a:endParaRPr sz="3200">
              <a:latin typeface="Arial"/>
              <a:cs typeface="Arial"/>
            </a:endParaRPr>
          </a:p>
          <a:p>
            <a:pPr marL="412750">
              <a:lnSpc>
                <a:spcPct val="100000"/>
              </a:lnSpc>
              <a:spcBef>
                <a:spcPts val="640"/>
              </a:spcBef>
            </a:pPr>
            <a:r>
              <a:rPr sz="2800" dirty="0">
                <a:latin typeface="Arial"/>
                <a:cs typeface="Arial"/>
              </a:rPr>
              <a:t>A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strong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encryption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algorithm</a:t>
            </a:r>
            <a:endParaRPr sz="2800">
              <a:latin typeface="Arial"/>
              <a:cs typeface="Arial"/>
            </a:endParaRPr>
          </a:p>
          <a:p>
            <a:pPr marL="412750">
              <a:lnSpc>
                <a:spcPts val="3329"/>
              </a:lnSpc>
              <a:spcBef>
                <a:spcPts val="630"/>
              </a:spcBef>
            </a:pPr>
            <a:r>
              <a:rPr sz="2800" dirty="0">
                <a:latin typeface="Arial"/>
                <a:cs typeface="Arial"/>
              </a:rPr>
              <a:t>Secure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process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sender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&amp;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receiver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  <a:p>
            <a:pPr marL="412750">
              <a:lnSpc>
                <a:spcPts val="3329"/>
              </a:lnSpc>
            </a:pPr>
            <a:r>
              <a:rPr sz="2800" b="1" dirty="0">
                <a:latin typeface="Arial"/>
                <a:cs typeface="Arial"/>
              </a:rPr>
              <a:t>obtain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secret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keys</a:t>
            </a:r>
            <a:endParaRPr sz="2800">
              <a:latin typeface="Arial"/>
              <a:cs typeface="Arial"/>
            </a:endParaRPr>
          </a:p>
          <a:p>
            <a:pPr marL="412750" marR="3561079" indent="-400050">
              <a:lnSpc>
                <a:spcPct val="117700"/>
              </a:lnSpc>
              <a:spcBef>
                <a:spcPts val="30"/>
              </a:spcBef>
            </a:pP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Methods</a:t>
            </a:r>
            <a:r>
              <a:rPr sz="3200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3200" spc="-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Attack </a:t>
            </a:r>
            <a:r>
              <a:rPr sz="2800" b="1" spc="-10" dirty="0">
                <a:latin typeface="Arial"/>
                <a:cs typeface="Arial"/>
              </a:rPr>
              <a:t>Cryptanalysis </a:t>
            </a:r>
            <a:r>
              <a:rPr sz="2800" b="1" dirty="0">
                <a:latin typeface="Arial"/>
                <a:cs typeface="Arial"/>
              </a:rPr>
              <a:t>Brute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force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9888" y="5417313"/>
            <a:ext cx="87621" cy="9143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2427" y="603885"/>
            <a:ext cx="3340100" cy="633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0" spc="-10" dirty="0"/>
              <a:t>Cryptanalysis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604" y="1765110"/>
            <a:ext cx="87617" cy="914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2514600"/>
            <a:ext cx="2331720" cy="33527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10799" y="1466660"/>
            <a:ext cx="6542405" cy="18161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3270"/>
              </a:lnSpc>
              <a:spcBef>
                <a:spcPts val="270"/>
              </a:spcBef>
            </a:pPr>
            <a:r>
              <a:rPr sz="2800" dirty="0">
                <a:latin typeface="Arial"/>
                <a:cs typeface="Arial"/>
              </a:rPr>
              <a:t>The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process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attempting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discover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plaintext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key</a:t>
            </a:r>
            <a:endParaRPr sz="2800">
              <a:latin typeface="Arial"/>
              <a:cs typeface="Arial"/>
            </a:endParaRPr>
          </a:p>
          <a:p>
            <a:pPr marL="2574290" marR="822960">
              <a:lnSpc>
                <a:spcPct val="101000"/>
              </a:lnSpc>
              <a:spcBef>
                <a:spcPts val="1570"/>
              </a:spcBef>
            </a:pPr>
            <a:r>
              <a:rPr sz="2400" b="1" dirty="0">
                <a:latin typeface="Tahoma"/>
                <a:cs typeface="Tahoma"/>
              </a:rPr>
              <a:t>Alan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Turing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broke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the </a:t>
            </a:r>
            <a:r>
              <a:rPr sz="2400" dirty="0">
                <a:latin typeface="Tahoma"/>
                <a:cs typeface="Tahoma"/>
              </a:rPr>
              <a:t>Enigma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Code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in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WWII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5000" y="3604260"/>
            <a:ext cx="3086099" cy="22326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12870" y="3581400"/>
            <a:ext cx="1573529" cy="228980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3230" rIns="0" bIns="0" rtlCol="0">
            <a:spAutoFit/>
          </a:bodyPr>
          <a:lstStyle/>
          <a:p>
            <a:pPr marL="173228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Cryptanalysis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100" y="2328545"/>
            <a:ext cx="87630" cy="952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100" y="2983865"/>
            <a:ext cx="87630" cy="952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100" y="3639185"/>
            <a:ext cx="87630" cy="952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100" y="4294505"/>
            <a:ext cx="87630" cy="952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91046" rIns="0" bIns="0" rtlCol="0">
            <a:spAutoFit/>
          </a:bodyPr>
          <a:lstStyle/>
          <a:p>
            <a:pPr marL="1065530">
              <a:lnSpc>
                <a:spcPct val="100000"/>
              </a:lnSpc>
              <a:spcBef>
                <a:spcPts val="1415"/>
              </a:spcBef>
            </a:pPr>
            <a:r>
              <a:rPr dirty="0"/>
              <a:t>Security</a:t>
            </a:r>
            <a:r>
              <a:rPr spc="-5" dirty="0"/>
              <a:t> </a:t>
            </a:r>
            <a:r>
              <a:rPr dirty="0"/>
              <a:t>depends</a:t>
            </a:r>
            <a:r>
              <a:rPr spc="-5" dirty="0"/>
              <a:t> </a:t>
            </a:r>
            <a:r>
              <a:rPr dirty="0"/>
              <a:t>on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10" dirty="0"/>
              <a:t>key...</a:t>
            </a:r>
          </a:p>
          <a:p>
            <a:pPr marL="1065530" marR="962025">
              <a:lnSpc>
                <a:spcPct val="134400"/>
              </a:lnSpc>
            </a:pPr>
            <a:r>
              <a:rPr dirty="0"/>
              <a:t>...NOT</a:t>
            </a:r>
            <a:r>
              <a:rPr spc="-12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secrecy</a:t>
            </a:r>
            <a:r>
              <a:rPr spc="-7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10" dirty="0"/>
              <a:t>algorithm </a:t>
            </a:r>
            <a:r>
              <a:rPr dirty="0"/>
              <a:t>Low</a:t>
            </a:r>
            <a:r>
              <a:rPr spc="-35" dirty="0"/>
              <a:t> </a:t>
            </a:r>
            <a:r>
              <a:rPr dirty="0"/>
              <a:t>cost</a:t>
            </a:r>
            <a:r>
              <a:rPr spc="-40" dirty="0"/>
              <a:t> </a:t>
            </a:r>
            <a:r>
              <a:rPr dirty="0"/>
              <a:t>chips</a:t>
            </a:r>
            <a:r>
              <a:rPr spc="-55" dirty="0"/>
              <a:t> </a:t>
            </a:r>
            <a:r>
              <a:rPr dirty="0"/>
              <a:t>are</a:t>
            </a:r>
            <a:r>
              <a:rPr spc="5" dirty="0"/>
              <a:t> </a:t>
            </a:r>
            <a:r>
              <a:rPr spc="-10" dirty="0"/>
              <a:t>possible</a:t>
            </a:r>
          </a:p>
          <a:p>
            <a:pPr marL="1065530" marR="5080">
              <a:lnSpc>
                <a:spcPts val="3779"/>
              </a:lnSpc>
              <a:spcBef>
                <a:spcPts val="1485"/>
              </a:spcBef>
            </a:pPr>
            <a:r>
              <a:rPr dirty="0"/>
              <a:t>Principal</a:t>
            </a:r>
            <a:r>
              <a:rPr spc="-85" dirty="0"/>
              <a:t> </a:t>
            </a:r>
            <a:r>
              <a:rPr dirty="0"/>
              <a:t>security</a:t>
            </a:r>
            <a:r>
              <a:rPr spc="-65" dirty="0"/>
              <a:t> </a:t>
            </a:r>
            <a:r>
              <a:rPr dirty="0"/>
              <a:t>problem</a:t>
            </a:r>
            <a:r>
              <a:rPr spc="-85" dirty="0"/>
              <a:t> </a:t>
            </a:r>
            <a:r>
              <a:rPr dirty="0"/>
              <a:t>is</a:t>
            </a:r>
            <a:r>
              <a:rPr spc="30" dirty="0"/>
              <a:t> </a:t>
            </a:r>
            <a:r>
              <a:rPr spc="-10" dirty="0"/>
              <a:t>maintaining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secrecy</a:t>
            </a:r>
            <a:r>
              <a:rPr spc="-7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20" dirty="0"/>
              <a:t>key!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4336" y="402145"/>
            <a:ext cx="6297930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Cryptographic</a:t>
            </a:r>
            <a:r>
              <a:rPr spc="-135" dirty="0"/>
              <a:t> </a:t>
            </a:r>
            <a:r>
              <a:rPr spc="-10" dirty="0"/>
              <a:t>Systems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871345"/>
            <a:ext cx="87630" cy="952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482975"/>
            <a:ext cx="87630" cy="952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5094605"/>
            <a:ext cx="87630" cy="952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58054" y="1523364"/>
            <a:ext cx="8310245" cy="42183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ct val="98100"/>
              </a:lnSpc>
              <a:spcBef>
                <a:spcPts val="180"/>
              </a:spcBef>
            </a:pPr>
            <a:r>
              <a:rPr sz="3200" b="1" dirty="0">
                <a:solidFill>
                  <a:srgbClr val="000080"/>
                </a:solidFill>
                <a:latin typeface="Arial"/>
                <a:cs typeface="Arial"/>
              </a:rPr>
              <a:t>Type</a:t>
            </a:r>
            <a:r>
              <a:rPr sz="3200" b="1" spc="-15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80"/>
                </a:solidFill>
                <a:latin typeface="Arial"/>
                <a:cs typeface="Arial"/>
              </a:rPr>
              <a:t>of</a:t>
            </a:r>
            <a:r>
              <a:rPr sz="3200" b="1" spc="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0080"/>
                </a:solidFill>
                <a:latin typeface="Arial"/>
                <a:cs typeface="Arial"/>
              </a:rPr>
              <a:t>Transformation</a:t>
            </a:r>
            <a:r>
              <a:rPr sz="3200" b="1" spc="-19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–</a:t>
            </a:r>
            <a:r>
              <a:rPr sz="3200" spc="25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substitution</a:t>
            </a:r>
            <a:r>
              <a:rPr sz="3200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and/or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transposition</a:t>
            </a:r>
            <a:r>
              <a:rPr sz="3200" dirty="0">
                <a:latin typeface="Arial"/>
                <a:cs typeface="Arial"/>
              </a:rPr>
              <a:t>;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no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information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must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lost,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i.e., reversible</a:t>
            </a:r>
            <a:endParaRPr sz="3200">
              <a:latin typeface="Arial"/>
              <a:cs typeface="Arial"/>
            </a:endParaRPr>
          </a:p>
          <a:p>
            <a:pPr marL="12700" marR="471805" indent="635">
              <a:lnSpc>
                <a:spcPct val="98100"/>
              </a:lnSpc>
              <a:spcBef>
                <a:spcPts val="1395"/>
              </a:spcBef>
            </a:pPr>
            <a:r>
              <a:rPr sz="3200" b="1" dirty="0">
                <a:solidFill>
                  <a:srgbClr val="000080"/>
                </a:solidFill>
                <a:latin typeface="Arial"/>
                <a:cs typeface="Arial"/>
              </a:rPr>
              <a:t>Number</a:t>
            </a:r>
            <a:r>
              <a:rPr sz="3200" b="1" spc="-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80"/>
                </a:solidFill>
                <a:latin typeface="Arial"/>
                <a:cs typeface="Arial"/>
              </a:rPr>
              <a:t>of</a:t>
            </a:r>
            <a:r>
              <a:rPr sz="3200" b="1" spc="-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80"/>
                </a:solidFill>
                <a:latin typeface="Arial"/>
                <a:cs typeface="Arial"/>
              </a:rPr>
              <a:t>Keys</a:t>
            </a:r>
            <a:r>
              <a:rPr sz="3200" b="1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80"/>
                </a:solidFill>
                <a:latin typeface="Arial"/>
                <a:cs typeface="Arial"/>
              </a:rPr>
              <a:t>Used</a:t>
            </a:r>
            <a:r>
              <a:rPr sz="3200" b="1" spc="-8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–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symmetric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single </a:t>
            </a:r>
            <a:r>
              <a:rPr sz="3200" spc="-20" dirty="0">
                <a:latin typeface="Arial"/>
                <a:cs typeface="Arial"/>
              </a:rPr>
              <a:t>key,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conventional;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asymmetric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two-</a:t>
            </a:r>
            <a:r>
              <a:rPr sz="3200" spc="-20" dirty="0">
                <a:latin typeface="Arial"/>
                <a:cs typeface="Arial"/>
              </a:rPr>
              <a:t>key, </a:t>
            </a:r>
            <a:r>
              <a:rPr sz="3200" dirty="0">
                <a:latin typeface="Arial"/>
                <a:cs typeface="Arial"/>
              </a:rPr>
              <a:t>public-key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encryption</a:t>
            </a:r>
            <a:endParaRPr sz="3200">
              <a:latin typeface="Arial"/>
              <a:cs typeface="Arial"/>
            </a:endParaRPr>
          </a:p>
          <a:p>
            <a:pPr marL="13335" marR="1064260" indent="-635">
              <a:lnSpc>
                <a:spcPts val="3779"/>
              </a:lnSpc>
              <a:spcBef>
                <a:spcPts val="1480"/>
              </a:spcBef>
            </a:pPr>
            <a:r>
              <a:rPr sz="3200" b="1" dirty="0">
                <a:solidFill>
                  <a:srgbClr val="000080"/>
                </a:solidFill>
                <a:latin typeface="Arial"/>
                <a:cs typeface="Arial"/>
              </a:rPr>
              <a:t>Plaintext</a:t>
            </a:r>
            <a:r>
              <a:rPr sz="3200" b="1" spc="-9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80"/>
                </a:solidFill>
                <a:latin typeface="Arial"/>
                <a:cs typeface="Arial"/>
              </a:rPr>
              <a:t>Processing</a:t>
            </a:r>
            <a:r>
              <a:rPr sz="3200" b="1" spc="-1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–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block</a:t>
            </a:r>
            <a:r>
              <a:rPr sz="3200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stream </a:t>
            </a:r>
            <a:r>
              <a:rPr sz="3200" spc="-10" dirty="0">
                <a:latin typeface="Arial"/>
                <a:cs typeface="Arial"/>
              </a:rPr>
              <a:t>cipher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967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90"/>
              </a:spcBef>
            </a:pPr>
            <a:r>
              <a:rPr sz="4000" dirty="0"/>
              <a:t>Attacks</a:t>
            </a:r>
            <a:r>
              <a:rPr sz="4000" spc="-70" dirty="0"/>
              <a:t> </a:t>
            </a:r>
            <a:r>
              <a:rPr sz="4000" dirty="0"/>
              <a:t>On</a:t>
            </a:r>
            <a:r>
              <a:rPr sz="4000" spc="-180" dirty="0"/>
              <a:t> </a:t>
            </a:r>
            <a:r>
              <a:rPr sz="4000" dirty="0"/>
              <a:t>Encrypted</a:t>
            </a:r>
            <a:r>
              <a:rPr sz="4000" spc="-80" dirty="0"/>
              <a:t> </a:t>
            </a:r>
            <a:r>
              <a:rPr sz="4000" spc="-20" dirty="0"/>
              <a:t>Msgs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504950" y="1352550"/>
            <a:ext cx="6362700" cy="4663440"/>
            <a:chOff x="1504950" y="1352550"/>
            <a:chExt cx="6362700" cy="4663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1371600"/>
              <a:ext cx="6324600" cy="46253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14475" y="1362075"/>
              <a:ext cx="6343650" cy="4644390"/>
            </a:xfrm>
            <a:custGeom>
              <a:avLst/>
              <a:gdLst/>
              <a:ahLst/>
              <a:cxnLst/>
              <a:rect l="l" t="t" r="r" b="b"/>
              <a:pathLst>
                <a:path w="6343650" h="4644390">
                  <a:moveTo>
                    <a:pt x="0" y="0"/>
                  </a:moveTo>
                  <a:lnTo>
                    <a:pt x="6343650" y="0"/>
                  </a:lnTo>
                  <a:lnTo>
                    <a:pt x="6343650" y="4644390"/>
                  </a:lnTo>
                  <a:lnTo>
                    <a:pt x="0" y="464439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3230" rIns="0" bIns="0" rtlCol="0">
            <a:spAutoFit/>
          </a:bodyPr>
          <a:lstStyle/>
          <a:p>
            <a:pPr marL="360680">
              <a:lnSpc>
                <a:spcPct val="100000"/>
              </a:lnSpc>
              <a:spcBef>
                <a:spcPts val="110"/>
              </a:spcBef>
            </a:pPr>
            <a:r>
              <a:rPr dirty="0"/>
              <a:t>Computationally</a:t>
            </a:r>
            <a:r>
              <a:rPr spc="-125" dirty="0"/>
              <a:t> </a:t>
            </a:r>
            <a:r>
              <a:rPr spc="-10" dirty="0"/>
              <a:t>Secure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100" y="2328545"/>
            <a:ext cx="87630" cy="952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100" y="3463925"/>
            <a:ext cx="87630" cy="952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13652" rIns="0" bIns="0" rtlCol="0">
            <a:spAutoFit/>
          </a:bodyPr>
          <a:lstStyle/>
          <a:p>
            <a:pPr marL="1065530" marR="5080">
              <a:lnSpc>
                <a:spcPts val="3779"/>
              </a:lnSpc>
              <a:spcBef>
                <a:spcPts val="285"/>
              </a:spcBef>
            </a:pPr>
            <a:r>
              <a:rPr dirty="0"/>
              <a:t>Cost of breaking cipher exceeds value </a:t>
            </a:r>
            <a:r>
              <a:rPr spc="-25" dirty="0"/>
              <a:t>of </a:t>
            </a:r>
            <a:r>
              <a:rPr dirty="0"/>
              <a:t>encrypted</a:t>
            </a:r>
            <a:r>
              <a:rPr spc="-85" dirty="0"/>
              <a:t> </a:t>
            </a:r>
            <a:r>
              <a:rPr spc="-10" dirty="0"/>
              <a:t>information</a:t>
            </a:r>
          </a:p>
          <a:p>
            <a:pPr marL="1065530" marR="859155">
              <a:lnSpc>
                <a:spcPts val="3750"/>
              </a:lnSpc>
              <a:spcBef>
                <a:spcPts val="1395"/>
              </a:spcBef>
            </a:pPr>
            <a:r>
              <a:rPr dirty="0"/>
              <a:t>Time</a:t>
            </a:r>
            <a:r>
              <a:rPr spc="-110" dirty="0"/>
              <a:t> </a:t>
            </a:r>
            <a:r>
              <a:rPr dirty="0"/>
              <a:t>to</a:t>
            </a:r>
            <a:r>
              <a:rPr spc="20" dirty="0"/>
              <a:t> </a:t>
            </a:r>
            <a:r>
              <a:rPr dirty="0"/>
              <a:t>break</a:t>
            </a:r>
            <a:r>
              <a:rPr spc="-105" dirty="0"/>
              <a:t> </a:t>
            </a:r>
            <a:r>
              <a:rPr dirty="0"/>
              <a:t>cipher</a:t>
            </a:r>
            <a:r>
              <a:rPr spc="-80" dirty="0"/>
              <a:t> </a:t>
            </a:r>
            <a:r>
              <a:rPr dirty="0"/>
              <a:t>exceeds</a:t>
            </a:r>
            <a:r>
              <a:rPr spc="-75" dirty="0"/>
              <a:t> </a:t>
            </a:r>
            <a:r>
              <a:rPr spc="-10" dirty="0"/>
              <a:t>useful </a:t>
            </a:r>
            <a:r>
              <a:rPr dirty="0"/>
              <a:t>lifetime</a:t>
            </a:r>
            <a:r>
              <a:rPr spc="-8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information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2430" rIns="0" bIns="0" rtlCol="0">
            <a:spAutoFit/>
          </a:bodyPr>
          <a:lstStyle/>
          <a:p>
            <a:pPr marL="774065">
              <a:lnSpc>
                <a:spcPct val="100000"/>
              </a:lnSpc>
              <a:spcBef>
                <a:spcPts val="90"/>
              </a:spcBef>
            </a:pPr>
            <a:r>
              <a:rPr sz="4000" dirty="0"/>
              <a:t>Exhaustive</a:t>
            </a:r>
            <a:r>
              <a:rPr sz="4000" spc="-75" dirty="0"/>
              <a:t> </a:t>
            </a:r>
            <a:r>
              <a:rPr sz="4000" dirty="0"/>
              <a:t>Key</a:t>
            </a:r>
            <a:r>
              <a:rPr sz="4000" spc="-170" dirty="0"/>
              <a:t> </a:t>
            </a:r>
            <a:r>
              <a:rPr sz="4000" spc="-10" dirty="0"/>
              <a:t>Search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890224" y="4536568"/>
            <a:ext cx="6205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Tahoma"/>
                <a:cs typeface="Tahoma"/>
              </a:rPr>
              <a:t>Brute</a:t>
            </a:r>
            <a:r>
              <a:rPr sz="2400" spc="-7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0000"/>
                </a:solidFill>
                <a:latin typeface="Tahoma"/>
                <a:cs typeface="Tahoma"/>
              </a:rPr>
              <a:t>Force</a:t>
            </a:r>
            <a:r>
              <a:rPr sz="2400" spc="-1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0000"/>
                </a:solidFill>
                <a:latin typeface="Tahoma"/>
                <a:cs typeface="Tahoma"/>
              </a:rPr>
              <a:t>with</a:t>
            </a:r>
            <a:r>
              <a:rPr sz="2400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0000"/>
                </a:solidFill>
                <a:latin typeface="Tahoma"/>
                <a:cs typeface="Tahoma"/>
              </a:rPr>
              <a:t>massively</a:t>
            </a:r>
            <a:r>
              <a:rPr sz="2400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0000"/>
                </a:solidFill>
                <a:latin typeface="Tahoma"/>
                <a:cs typeface="Tahoma"/>
              </a:rPr>
              <a:t>parallel</a:t>
            </a:r>
            <a:r>
              <a:rPr sz="2400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ahoma"/>
                <a:cs typeface="Tahoma"/>
              </a:rPr>
              <a:t>processors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6915" y="1828800"/>
            <a:ext cx="8434070" cy="2910840"/>
            <a:chOff x="176915" y="1828800"/>
            <a:chExt cx="8434070" cy="29108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1828800"/>
              <a:ext cx="7924800" cy="21793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0250" y="2653622"/>
              <a:ext cx="1564640" cy="2073275"/>
            </a:xfrm>
            <a:custGeom>
              <a:avLst/>
              <a:gdLst/>
              <a:ahLst/>
              <a:cxnLst/>
              <a:rect l="l" t="t" r="r" b="b"/>
              <a:pathLst>
                <a:path w="1564639" h="2073275">
                  <a:moveTo>
                    <a:pt x="1564254" y="2072682"/>
                  </a:moveTo>
                  <a:lnTo>
                    <a:pt x="1507116" y="2066123"/>
                  </a:lnTo>
                  <a:lnTo>
                    <a:pt x="1450047" y="2059518"/>
                  </a:lnTo>
                  <a:lnTo>
                    <a:pt x="1393118" y="2052822"/>
                  </a:lnTo>
                  <a:lnTo>
                    <a:pt x="1336399" y="2045990"/>
                  </a:lnTo>
                  <a:lnTo>
                    <a:pt x="1279958" y="2038977"/>
                  </a:lnTo>
                  <a:lnTo>
                    <a:pt x="1223866" y="2031737"/>
                  </a:lnTo>
                  <a:lnTo>
                    <a:pt x="1168193" y="2024224"/>
                  </a:lnTo>
                  <a:lnTo>
                    <a:pt x="1113008" y="2016394"/>
                  </a:lnTo>
                  <a:lnTo>
                    <a:pt x="1058381" y="2008201"/>
                  </a:lnTo>
                  <a:lnTo>
                    <a:pt x="1004382" y="1999600"/>
                  </a:lnTo>
                  <a:lnTo>
                    <a:pt x="951080" y="1990545"/>
                  </a:lnTo>
                  <a:lnTo>
                    <a:pt x="898546" y="1980991"/>
                  </a:lnTo>
                  <a:lnTo>
                    <a:pt x="846849" y="1970892"/>
                  </a:lnTo>
                  <a:lnTo>
                    <a:pt x="796059" y="1960203"/>
                  </a:lnTo>
                  <a:lnTo>
                    <a:pt x="746246" y="1948879"/>
                  </a:lnTo>
                  <a:lnTo>
                    <a:pt x="697479" y="1936875"/>
                  </a:lnTo>
                  <a:lnTo>
                    <a:pt x="649829" y="1924144"/>
                  </a:lnTo>
                  <a:lnTo>
                    <a:pt x="603364" y="1910643"/>
                  </a:lnTo>
                  <a:lnTo>
                    <a:pt x="558155" y="1896324"/>
                  </a:lnTo>
                  <a:lnTo>
                    <a:pt x="514272" y="1881144"/>
                  </a:lnTo>
                  <a:lnTo>
                    <a:pt x="471784" y="1865055"/>
                  </a:lnTo>
                  <a:lnTo>
                    <a:pt x="430761" y="1848014"/>
                  </a:lnTo>
                  <a:lnTo>
                    <a:pt x="391273" y="1829975"/>
                  </a:lnTo>
                  <a:lnTo>
                    <a:pt x="353389" y="1810893"/>
                  </a:lnTo>
                  <a:lnTo>
                    <a:pt x="317179" y="1790721"/>
                  </a:lnTo>
                  <a:lnTo>
                    <a:pt x="282714" y="1769415"/>
                  </a:lnTo>
                  <a:lnTo>
                    <a:pt x="250063" y="1746929"/>
                  </a:lnTo>
                  <a:lnTo>
                    <a:pt x="219295" y="1723218"/>
                  </a:lnTo>
                  <a:lnTo>
                    <a:pt x="190480" y="1698236"/>
                  </a:lnTo>
                  <a:lnTo>
                    <a:pt x="138990" y="1644281"/>
                  </a:lnTo>
                  <a:lnTo>
                    <a:pt x="95508" y="1582766"/>
                  </a:lnTo>
                  <a:lnTo>
                    <a:pt x="76865" y="1547063"/>
                  </a:lnTo>
                  <a:lnTo>
                    <a:pt x="60446" y="1508345"/>
                  </a:lnTo>
                  <a:lnTo>
                    <a:pt x="46176" y="1466851"/>
                  </a:lnTo>
                  <a:lnTo>
                    <a:pt x="33978" y="1422817"/>
                  </a:lnTo>
                  <a:lnTo>
                    <a:pt x="23774" y="1376483"/>
                  </a:lnTo>
                  <a:lnTo>
                    <a:pt x="15490" y="1328087"/>
                  </a:lnTo>
                  <a:lnTo>
                    <a:pt x="9047" y="1277865"/>
                  </a:lnTo>
                  <a:lnTo>
                    <a:pt x="4368" y="1226057"/>
                  </a:lnTo>
                  <a:lnTo>
                    <a:pt x="1378" y="1172900"/>
                  </a:lnTo>
                  <a:lnTo>
                    <a:pt x="0" y="1118632"/>
                  </a:lnTo>
                  <a:lnTo>
                    <a:pt x="156" y="1063491"/>
                  </a:lnTo>
                  <a:lnTo>
                    <a:pt x="1770" y="1007716"/>
                  </a:lnTo>
                  <a:lnTo>
                    <a:pt x="4765" y="951544"/>
                  </a:lnTo>
                  <a:lnTo>
                    <a:pt x="9064" y="895214"/>
                  </a:lnTo>
                  <a:lnTo>
                    <a:pt x="14592" y="838963"/>
                  </a:lnTo>
                  <a:lnTo>
                    <a:pt x="21270" y="783029"/>
                  </a:lnTo>
                  <a:lnTo>
                    <a:pt x="29023" y="727650"/>
                  </a:lnTo>
                  <a:lnTo>
                    <a:pt x="37773" y="673065"/>
                  </a:lnTo>
                  <a:lnTo>
                    <a:pt x="47444" y="619512"/>
                  </a:lnTo>
                  <a:lnTo>
                    <a:pt x="57960" y="567227"/>
                  </a:lnTo>
                  <a:lnTo>
                    <a:pt x="69242" y="516450"/>
                  </a:lnTo>
                  <a:lnTo>
                    <a:pt x="81215" y="467419"/>
                  </a:lnTo>
                  <a:lnTo>
                    <a:pt x="93802" y="420371"/>
                  </a:lnTo>
                  <a:lnTo>
                    <a:pt x="106927" y="375545"/>
                  </a:lnTo>
                  <a:lnTo>
                    <a:pt x="120511" y="333177"/>
                  </a:lnTo>
                  <a:lnTo>
                    <a:pt x="134479" y="293508"/>
                  </a:lnTo>
                  <a:lnTo>
                    <a:pt x="148755" y="256774"/>
                  </a:lnTo>
                  <a:lnTo>
                    <a:pt x="177919" y="193064"/>
                  </a:lnTo>
                  <a:lnTo>
                    <a:pt x="217976" y="129616"/>
                  </a:lnTo>
                  <a:lnTo>
                    <a:pt x="246234" y="97955"/>
                  </a:lnTo>
                  <a:lnTo>
                    <a:pt x="277267" y="71292"/>
                  </a:lnTo>
                  <a:lnTo>
                    <a:pt x="310913" y="49336"/>
                  </a:lnTo>
                  <a:lnTo>
                    <a:pt x="347012" y="31796"/>
                  </a:lnTo>
                  <a:lnTo>
                    <a:pt x="385401" y="18384"/>
                  </a:lnTo>
                  <a:lnTo>
                    <a:pt x="425921" y="8807"/>
                  </a:lnTo>
                  <a:lnTo>
                    <a:pt x="468410" y="2775"/>
                  </a:lnTo>
                  <a:lnTo>
                    <a:pt x="512706" y="0"/>
                  </a:lnTo>
                  <a:lnTo>
                    <a:pt x="558648" y="188"/>
                  </a:lnTo>
                  <a:lnTo>
                    <a:pt x="606075" y="3052"/>
                  </a:lnTo>
                  <a:lnTo>
                    <a:pt x="654825" y="8299"/>
                  </a:lnTo>
                  <a:lnTo>
                    <a:pt x="704738" y="15640"/>
                  </a:lnTo>
                  <a:lnTo>
                    <a:pt x="755653" y="24785"/>
                  </a:lnTo>
                  <a:lnTo>
                    <a:pt x="807407" y="35442"/>
                  </a:lnTo>
                  <a:lnTo>
                    <a:pt x="859840" y="47322"/>
                  </a:lnTo>
                  <a:lnTo>
                    <a:pt x="912791" y="60134"/>
                  </a:lnTo>
                  <a:lnTo>
                    <a:pt x="966097" y="73588"/>
                  </a:lnTo>
                </a:path>
              </a:pathLst>
            </a:custGeom>
            <a:ln w="2666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3628" y="2685194"/>
              <a:ext cx="87630" cy="77470"/>
            </a:xfrm>
            <a:custGeom>
              <a:avLst/>
              <a:gdLst/>
              <a:ahLst/>
              <a:cxnLst/>
              <a:rect l="l" t="t" r="r" b="b"/>
              <a:pathLst>
                <a:path w="87630" h="77469">
                  <a:moveTo>
                    <a:pt x="20015" y="0"/>
                  </a:moveTo>
                  <a:lnTo>
                    <a:pt x="0" y="77470"/>
                  </a:lnTo>
                  <a:lnTo>
                    <a:pt x="87477" y="58750"/>
                  </a:lnTo>
                  <a:lnTo>
                    <a:pt x="200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1406" rIns="0" bIns="0" rtlCol="0">
            <a:spAutoFit/>
          </a:bodyPr>
          <a:lstStyle/>
          <a:p>
            <a:pPr marL="801370">
              <a:lnSpc>
                <a:spcPct val="100000"/>
              </a:lnSpc>
              <a:spcBef>
                <a:spcPts val="110"/>
              </a:spcBef>
            </a:pPr>
            <a:r>
              <a:rPr dirty="0"/>
              <a:t>English</a:t>
            </a:r>
            <a:r>
              <a:rPr spc="-60" dirty="0"/>
              <a:t> </a:t>
            </a:r>
            <a:r>
              <a:rPr spc="-10" dirty="0"/>
              <a:t>Redundancy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2376933"/>
            <a:ext cx="87621" cy="952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96499" y="2028953"/>
            <a:ext cx="6321425" cy="25628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110"/>
              </a:spcBef>
            </a:pPr>
            <a:r>
              <a:rPr sz="3200" dirty="0">
                <a:latin typeface="Arial"/>
                <a:cs typeface="Arial"/>
              </a:rPr>
              <a:t>Delete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vowels and double </a:t>
            </a:r>
            <a:r>
              <a:rPr sz="3200" spc="-10" dirty="0">
                <a:latin typeface="Arial"/>
                <a:cs typeface="Arial"/>
              </a:rPr>
              <a:t>letters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25"/>
              </a:spcBef>
            </a:pPr>
            <a:endParaRPr sz="3200">
              <a:latin typeface="Arial"/>
              <a:cs typeface="Arial"/>
            </a:endParaRPr>
          </a:p>
          <a:p>
            <a:pPr marL="12700" marR="5080">
              <a:lnSpc>
                <a:spcPts val="4710"/>
              </a:lnSpc>
              <a:spcBef>
                <a:spcPts val="5"/>
              </a:spcBef>
            </a:pPr>
            <a:r>
              <a:rPr sz="4000" dirty="0">
                <a:solidFill>
                  <a:srgbClr val="006600"/>
                </a:solidFill>
                <a:latin typeface="Arial"/>
                <a:cs typeface="Arial"/>
              </a:rPr>
              <a:t>mst</a:t>
            </a:r>
            <a:r>
              <a:rPr sz="4000" spc="-6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6600"/>
                </a:solidFill>
                <a:latin typeface="Arial"/>
                <a:cs typeface="Arial"/>
              </a:rPr>
              <a:t>ids</a:t>
            </a:r>
            <a:r>
              <a:rPr sz="4000" spc="-4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6600"/>
                </a:solidFill>
                <a:latin typeface="Arial"/>
                <a:cs typeface="Arial"/>
              </a:rPr>
              <a:t>cn</a:t>
            </a:r>
            <a:r>
              <a:rPr sz="4000" spc="-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6600"/>
                </a:solidFill>
                <a:latin typeface="Arial"/>
                <a:cs typeface="Arial"/>
              </a:rPr>
              <a:t>b</a:t>
            </a:r>
            <a:r>
              <a:rPr sz="4000" spc="-6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6600"/>
                </a:solidFill>
                <a:latin typeface="Arial"/>
                <a:cs typeface="Arial"/>
              </a:rPr>
              <a:t>xprsd</a:t>
            </a:r>
            <a:r>
              <a:rPr sz="4000" spc="-3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6600"/>
                </a:solidFill>
                <a:latin typeface="Arial"/>
                <a:cs typeface="Arial"/>
              </a:rPr>
              <a:t>n</a:t>
            </a:r>
            <a:r>
              <a:rPr sz="4000" spc="-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6600"/>
                </a:solidFill>
                <a:latin typeface="Arial"/>
                <a:cs typeface="Arial"/>
              </a:rPr>
              <a:t>fwr</a:t>
            </a:r>
            <a:r>
              <a:rPr sz="4000" spc="-10" dirty="0">
                <a:solidFill>
                  <a:srgbClr val="006600"/>
                </a:solidFill>
                <a:latin typeface="Arial"/>
                <a:cs typeface="Arial"/>
              </a:rPr>
              <a:t> ltrs, </a:t>
            </a:r>
            <a:r>
              <a:rPr sz="4000" dirty="0">
                <a:solidFill>
                  <a:srgbClr val="006600"/>
                </a:solidFill>
                <a:latin typeface="Arial"/>
                <a:cs typeface="Arial"/>
              </a:rPr>
              <a:t>bt</a:t>
            </a:r>
            <a:r>
              <a:rPr sz="4000" spc="-6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6600"/>
                </a:solidFill>
                <a:latin typeface="Arial"/>
                <a:cs typeface="Arial"/>
              </a:rPr>
              <a:t>th</a:t>
            </a:r>
            <a:r>
              <a:rPr sz="4000" spc="-3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6600"/>
                </a:solidFill>
                <a:latin typeface="Arial"/>
                <a:cs typeface="Arial"/>
              </a:rPr>
              <a:t>xprnc</a:t>
            </a:r>
            <a:r>
              <a:rPr sz="4000" spc="-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6600"/>
                </a:solidFill>
                <a:latin typeface="Arial"/>
                <a:cs typeface="Arial"/>
              </a:rPr>
              <a:t>s</a:t>
            </a:r>
            <a:r>
              <a:rPr sz="4000" spc="-4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6600"/>
                </a:solidFill>
                <a:latin typeface="Arial"/>
                <a:cs typeface="Arial"/>
              </a:rPr>
              <a:t>mst</a:t>
            </a:r>
            <a:r>
              <a:rPr sz="4000" spc="-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006600"/>
                </a:solidFill>
                <a:latin typeface="Arial"/>
                <a:cs typeface="Arial"/>
              </a:rPr>
              <a:t>nplsnt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1406" rIns="0" bIns="0" rtlCol="0">
            <a:spAutoFit/>
          </a:bodyPr>
          <a:lstStyle/>
          <a:p>
            <a:pPr marL="744220">
              <a:lnSpc>
                <a:spcPct val="100000"/>
              </a:lnSpc>
              <a:spcBef>
                <a:spcPts val="110"/>
              </a:spcBef>
            </a:pPr>
            <a:r>
              <a:rPr dirty="0"/>
              <a:t>Simple</a:t>
            </a:r>
            <a:r>
              <a:rPr spc="-55" dirty="0"/>
              <a:t> </a:t>
            </a:r>
            <a:r>
              <a:rPr spc="-10" dirty="0"/>
              <a:t>Cryptanalysis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031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33399"/>
                </a:solidFill>
                <a:latin typeface="Tahoma"/>
                <a:cs typeface="Tahoma"/>
              </a:rPr>
              <a:t>CIPHERTEXT: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ts val="2550"/>
              </a:lnSpc>
              <a:spcBef>
                <a:spcPts val="2580"/>
              </a:spcBef>
            </a:pPr>
            <a:r>
              <a:rPr sz="2400" b="1" spc="-10" dirty="0">
                <a:solidFill>
                  <a:srgbClr val="FF0000"/>
                </a:solidFill>
                <a:latin typeface="Courier New"/>
                <a:cs typeface="Courier New"/>
              </a:rPr>
              <a:t>UZQSOVUOHXMOPVGPOZPEVSGZWSZOPFPESXUDBMETSXAIZ VUEPHZHMDZSHZOWSFPAPPDTSVPQUZWYMXUZUHSX EPYEPOPDZSZUFPOMBZWPFUPZHMDJUDTMOHMQ</a:t>
            </a:r>
            <a:endParaRPr sz="2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3869" y="538732"/>
            <a:ext cx="3639185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Arial"/>
                <a:cs typeface="Arial"/>
              </a:rPr>
              <a:t>Caesar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Cipher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0" y="2971800"/>
            <a:ext cx="3048000" cy="148208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20274" y="4833678"/>
          <a:ext cx="6639556" cy="668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75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4010">
                <a:tc>
                  <a:txBody>
                    <a:bodyPr/>
                    <a:lstStyle/>
                    <a:p>
                      <a:pPr marL="31750">
                        <a:lnSpc>
                          <a:spcPts val="2480"/>
                        </a:lnSpc>
                      </a:pPr>
                      <a:r>
                        <a:rPr sz="2400" b="1" spc="-10" dirty="0">
                          <a:latin typeface="Courier New"/>
                          <a:cs typeface="Courier New"/>
                        </a:rPr>
                        <a:t>cipher: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80"/>
                        </a:lnSpc>
                      </a:pPr>
                      <a:r>
                        <a:rPr sz="2400" b="1" spc="-20" dirty="0">
                          <a:latin typeface="Courier New"/>
                          <a:cs typeface="Courier New"/>
                        </a:rPr>
                        <a:t>PHHW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80"/>
                        </a:lnSpc>
                      </a:pPr>
                      <a:r>
                        <a:rPr sz="2400" b="1" spc="-25" dirty="0">
                          <a:latin typeface="Courier New"/>
                          <a:cs typeface="Courier New"/>
                        </a:rPr>
                        <a:t>PH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480"/>
                        </a:lnSpc>
                      </a:pPr>
                      <a:r>
                        <a:rPr sz="2400" b="1" spc="-10" dirty="0">
                          <a:latin typeface="Courier New"/>
                          <a:cs typeface="Courier New"/>
                        </a:rPr>
                        <a:t>DIWHU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80"/>
                        </a:lnSpc>
                      </a:pPr>
                      <a:r>
                        <a:rPr sz="2400" b="1" spc="-25" dirty="0">
                          <a:latin typeface="Courier New"/>
                          <a:cs typeface="Courier New"/>
                        </a:rPr>
                        <a:t>WKH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80"/>
                        </a:lnSpc>
                      </a:pPr>
                      <a:r>
                        <a:rPr sz="2400" b="1" spc="-20" dirty="0">
                          <a:latin typeface="Courier New"/>
                          <a:cs typeface="Courier New"/>
                        </a:rPr>
                        <a:t>WRJD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ts val="2480"/>
                        </a:lnSpc>
                      </a:pPr>
                      <a:r>
                        <a:rPr sz="2400" b="1" spc="-10" dirty="0">
                          <a:latin typeface="Courier New"/>
                          <a:cs typeface="Courier New"/>
                        </a:rPr>
                        <a:t>SDUWB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marL="31750">
                        <a:lnSpc>
                          <a:spcPts val="2395"/>
                        </a:lnSpc>
                      </a:pPr>
                      <a:r>
                        <a:rPr sz="2400" b="1" spc="-10" dirty="0">
                          <a:latin typeface="Courier New"/>
                          <a:cs typeface="Courier New"/>
                        </a:rPr>
                        <a:t>plain: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</a:pPr>
                      <a:r>
                        <a:rPr sz="2400" b="1" spc="-20" dirty="0">
                          <a:latin typeface="Courier New"/>
                          <a:cs typeface="Courier New"/>
                        </a:rPr>
                        <a:t>MEET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</a:pPr>
                      <a:r>
                        <a:rPr sz="2400" b="1" spc="-25" dirty="0">
                          <a:latin typeface="Courier New"/>
                          <a:cs typeface="Courier New"/>
                        </a:rPr>
                        <a:t>ME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95"/>
                        </a:lnSpc>
                      </a:pPr>
                      <a:r>
                        <a:rPr sz="2400" b="1" spc="-10" dirty="0">
                          <a:latin typeface="Courier New"/>
                          <a:cs typeface="Courier New"/>
                        </a:rPr>
                        <a:t>AFTER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</a:pPr>
                      <a:r>
                        <a:rPr sz="2400" b="1" spc="-25" dirty="0">
                          <a:latin typeface="Courier New"/>
                          <a:cs typeface="Courier New"/>
                        </a:rPr>
                        <a:t>THE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</a:pPr>
                      <a:r>
                        <a:rPr sz="2400" b="1" spc="-20" dirty="0">
                          <a:latin typeface="Courier New"/>
                          <a:cs typeface="Courier New"/>
                        </a:rPr>
                        <a:t>TOGA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ts val="2395"/>
                        </a:lnSpc>
                      </a:pPr>
                      <a:r>
                        <a:rPr sz="2400" b="1" spc="-10" dirty="0">
                          <a:latin typeface="Courier New"/>
                          <a:cs typeface="Courier New"/>
                        </a:rPr>
                        <a:t>PARTY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906176" y="1571664"/>
            <a:ext cx="112331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ourier New"/>
                <a:cs typeface="Courier New"/>
              </a:rPr>
              <a:t>plain: </a:t>
            </a:r>
            <a:r>
              <a:rPr sz="2400" b="1" spc="-20" dirty="0">
                <a:solidFill>
                  <a:srgbClr val="FF0000"/>
                </a:solidFill>
                <a:latin typeface="Courier New"/>
                <a:cs typeface="Courier New"/>
              </a:rPr>
              <a:t>key: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9335" y="1571664"/>
            <a:ext cx="477393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ourier New"/>
                <a:cs typeface="Courier New"/>
              </a:rPr>
              <a:t>abcdefghijklmnopqrstuvwxyz defghijklmnopqrstuvwxyzabc</a:t>
            </a:r>
            <a:endParaRPr sz="2400">
              <a:latin typeface="Courier New"/>
              <a:cs typeface="Courier New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220980"/>
            <a:ext cx="1882139" cy="183641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9889" y="264159"/>
            <a:ext cx="6210935" cy="13569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690880" marR="5080" indent="-678815">
              <a:lnSpc>
                <a:spcPts val="5190"/>
              </a:lnSpc>
              <a:spcBef>
                <a:spcPts val="300"/>
              </a:spcBef>
            </a:pPr>
            <a:r>
              <a:rPr dirty="0"/>
              <a:t>Letter</a:t>
            </a:r>
            <a:r>
              <a:rPr spc="-55" dirty="0"/>
              <a:t> </a:t>
            </a:r>
            <a:r>
              <a:rPr dirty="0"/>
              <a:t>Frequency</a:t>
            </a:r>
            <a:r>
              <a:rPr spc="-75" dirty="0"/>
              <a:t> </a:t>
            </a:r>
            <a:r>
              <a:rPr dirty="0"/>
              <a:t>In</a:t>
            </a:r>
            <a:r>
              <a:rPr spc="20" dirty="0"/>
              <a:t> </a:t>
            </a:r>
            <a:r>
              <a:rPr spc="-25" dirty="0"/>
              <a:t>the </a:t>
            </a:r>
            <a:r>
              <a:rPr dirty="0"/>
              <a:t>English</a:t>
            </a:r>
            <a:r>
              <a:rPr spc="-50" dirty="0"/>
              <a:t> </a:t>
            </a:r>
            <a:r>
              <a:rPr spc="-10" dirty="0"/>
              <a:t>Language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1905000"/>
            <a:ext cx="6076937" cy="43815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1406" rIns="0" bIns="0" rtlCol="0">
            <a:spAutoFit/>
          </a:bodyPr>
          <a:lstStyle/>
          <a:p>
            <a:pPr marL="744220">
              <a:lnSpc>
                <a:spcPct val="100000"/>
              </a:lnSpc>
              <a:spcBef>
                <a:spcPts val="110"/>
              </a:spcBef>
            </a:pPr>
            <a:r>
              <a:rPr dirty="0"/>
              <a:t>Simple</a:t>
            </a:r>
            <a:r>
              <a:rPr spc="-55" dirty="0"/>
              <a:t> </a:t>
            </a:r>
            <a:r>
              <a:rPr spc="-10" dirty="0"/>
              <a:t>Cryptanalysis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58299" y="2140725"/>
            <a:ext cx="7875270" cy="2014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33399"/>
                </a:solidFill>
                <a:latin typeface="Tahoma"/>
                <a:cs typeface="Tahoma"/>
              </a:rPr>
              <a:t>PLAINTEXT: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88900"/>
              </a:lnSpc>
              <a:spcBef>
                <a:spcPts val="2540"/>
              </a:spcBef>
            </a:pPr>
            <a:r>
              <a:rPr sz="2400" b="1" dirty="0">
                <a:latin typeface="Courier New"/>
                <a:cs typeface="Courier New"/>
              </a:rPr>
              <a:t>IT</a:t>
            </a:r>
            <a:r>
              <a:rPr sz="2400" b="1" spc="-20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WAS</a:t>
            </a:r>
            <a:r>
              <a:rPr sz="2400" b="1" spc="-1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DISCLOSED</a:t>
            </a:r>
            <a:r>
              <a:rPr sz="2400" b="1" spc="-20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YESTERDAY</a:t>
            </a:r>
            <a:r>
              <a:rPr sz="2400" b="1" spc="-1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THAT</a:t>
            </a:r>
            <a:r>
              <a:rPr sz="2400" b="1" spc="-1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SEVERAL </a:t>
            </a:r>
            <a:r>
              <a:rPr sz="2400" b="1" dirty="0">
                <a:latin typeface="Courier New"/>
                <a:cs typeface="Courier New"/>
              </a:rPr>
              <a:t>INFORMAL</a:t>
            </a:r>
            <a:r>
              <a:rPr sz="2400" b="1" spc="-2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BUT</a:t>
            </a:r>
            <a:r>
              <a:rPr sz="2400" b="1" spc="-20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DIRECT</a:t>
            </a:r>
            <a:r>
              <a:rPr sz="2400" b="1" spc="-1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CONTACTS</a:t>
            </a:r>
            <a:r>
              <a:rPr sz="2400" b="1" spc="-1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HAVE</a:t>
            </a:r>
            <a:r>
              <a:rPr sz="2400" b="1" spc="-1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BEEN</a:t>
            </a:r>
            <a:r>
              <a:rPr sz="2400" b="1" spc="-40" dirty="0">
                <a:latin typeface="Courier New"/>
                <a:cs typeface="Courier New"/>
              </a:rPr>
              <a:t> </a:t>
            </a:r>
            <a:r>
              <a:rPr sz="2400" b="1" spc="-20" dirty="0">
                <a:latin typeface="Courier New"/>
                <a:cs typeface="Courier New"/>
              </a:rPr>
              <a:t>MADE </a:t>
            </a:r>
            <a:r>
              <a:rPr sz="2400" b="1" dirty="0">
                <a:latin typeface="Courier New"/>
                <a:cs typeface="Courier New"/>
              </a:rPr>
              <a:t>WITH</a:t>
            </a:r>
            <a:r>
              <a:rPr sz="2400" b="1" spc="-30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POLITICAL</a:t>
            </a:r>
            <a:r>
              <a:rPr sz="2400" b="1" spc="-1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REPRESENTATIVES</a:t>
            </a:r>
            <a:r>
              <a:rPr sz="2400" b="1" spc="-20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OF</a:t>
            </a:r>
            <a:r>
              <a:rPr sz="2400" b="1" spc="-1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THE</a:t>
            </a:r>
            <a:r>
              <a:rPr sz="2400" b="1" spc="-15" dirty="0">
                <a:latin typeface="Courier New"/>
                <a:cs typeface="Courier New"/>
              </a:rPr>
              <a:t> </a:t>
            </a:r>
            <a:r>
              <a:rPr sz="2400" b="1" spc="-20" dirty="0">
                <a:latin typeface="Courier New"/>
                <a:cs typeface="Courier New"/>
              </a:rPr>
              <a:t>VIET </a:t>
            </a:r>
            <a:r>
              <a:rPr sz="2400" b="1" dirty="0">
                <a:latin typeface="Courier New"/>
                <a:cs typeface="Courier New"/>
              </a:rPr>
              <a:t>CONG</a:t>
            </a:r>
            <a:r>
              <a:rPr sz="2400" b="1" spc="-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IN</a:t>
            </a:r>
            <a:r>
              <a:rPr sz="2400" b="1" spc="-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MOSCOW</a:t>
            </a:r>
            <a:endParaRPr sz="2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1406" rIns="0" bIns="0" rtlCol="0">
            <a:spAutoFit/>
          </a:bodyPr>
          <a:lstStyle/>
          <a:p>
            <a:pPr marL="412750">
              <a:lnSpc>
                <a:spcPct val="100000"/>
              </a:lnSpc>
              <a:spcBef>
                <a:spcPts val="110"/>
              </a:spcBef>
            </a:pPr>
            <a:r>
              <a:rPr dirty="0"/>
              <a:t>20</a:t>
            </a:r>
            <a:r>
              <a:rPr sz="4425" baseline="24482" dirty="0"/>
              <a:t>th</a:t>
            </a:r>
            <a:r>
              <a:rPr sz="4425" spc="509" baseline="24482" dirty="0"/>
              <a:t> </a:t>
            </a:r>
            <a:r>
              <a:rPr sz="4400" dirty="0"/>
              <a:t>Century</a:t>
            </a:r>
            <a:r>
              <a:rPr sz="4400" spc="-55" dirty="0"/>
              <a:t> </a:t>
            </a:r>
            <a:r>
              <a:rPr sz="4400" spc="-10" dirty="0"/>
              <a:t>Encryption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2376933"/>
            <a:ext cx="87621" cy="952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3436113"/>
            <a:ext cx="87621" cy="952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4015233"/>
            <a:ext cx="87621" cy="952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4594353"/>
            <a:ext cx="87621" cy="952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5173473"/>
            <a:ext cx="87621" cy="9524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62041" rIns="0" bIns="0" rtlCol="0">
            <a:spAutoFit/>
          </a:bodyPr>
          <a:lstStyle/>
          <a:p>
            <a:pPr marL="1156970" marR="213360">
              <a:lnSpc>
                <a:spcPts val="3779"/>
              </a:lnSpc>
              <a:spcBef>
                <a:spcPts val="285"/>
              </a:spcBef>
            </a:pPr>
            <a:r>
              <a:rPr dirty="0"/>
              <a:t>20’s</a:t>
            </a:r>
            <a:r>
              <a:rPr spc="-1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30’s</a:t>
            </a:r>
            <a:r>
              <a:rPr spc="-5" dirty="0"/>
              <a:t> </a:t>
            </a:r>
            <a:r>
              <a:rPr dirty="0"/>
              <a:t>bootleggers</a:t>
            </a:r>
            <a:r>
              <a:rPr spc="-10" dirty="0"/>
              <a:t> </a:t>
            </a:r>
            <a:r>
              <a:rPr dirty="0"/>
              <a:t>made</a:t>
            </a:r>
            <a:r>
              <a:rPr spc="-5" dirty="0"/>
              <a:t> </a:t>
            </a:r>
            <a:r>
              <a:rPr spc="-20" dirty="0"/>
              <a:t>heavy </a:t>
            </a:r>
            <a:r>
              <a:rPr dirty="0"/>
              <a:t>use</a:t>
            </a:r>
            <a:r>
              <a:rPr spc="-4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spc="-10" dirty="0"/>
              <a:t>cryptography</a:t>
            </a:r>
          </a:p>
          <a:p>
            <a:pPr marL="1156970" marR="5080">
              <a:lnSpc>
                <a:spcPts val="4560"/>
              </a:lnSpc>
              <a:spcBef>
                <a:spcPts val="155"/>
              </a:spcBef>
            </a:pPr>
            <a:r>
              <a:rPr dirty="0"/>
              <a:t>FBI create</a:t>
            </a:r>
            <a:r>
              <a:rPr spc="-80" dirty="0"/>
              <a:t> </a:t>
            </a:r>
            <a:r>
              <a:rPr dirty="0"/>
              <a:t>an</a:t>
            </a:r>
            <a:r>
              <a:rPr spc="-20" dirty="0"/>
              <a:t> </a:t>
            </a:r>
            <a:r>
              <a:rPr dirty="0"/>
              <a:t>office</a:t>
            </a:r>
            <a:r>
              <a:rPr spc="-85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code-</a:t>
            </a:r>
            <a:r>
              <a:rPr spc="-10" dirty="0"/>
              <a:t>breaking </a:t>
            </a:r>
            <a:r>
              <a:rPr dirty="0"/>
              <a:t>Japanese</a:t>
            </a:r>
            <a:r>
              <a:rPr spc="-110" dirty="0"/>
              <a:t> </a:t>
            </a:r>
            <a:r>
              <a:rPr dirty="0">
                <a:solidFill>
                  <a:srgbClr val="0000FF"/>
                </a:solidFill>
              </a:rPr>
              <a:t>Purple</a:t>
            </a:r>
            <a:r>
              <a:rPr spc="-30" dirty="0">
                <a:solidFill>
                  <a:srgbClr val="0000FF"/>
                </a:solidFill>
              </a:rPr>
              <a:t> </a:t>
            </a:r>
            <a:r>
              <a:rPr spc="-10" dirty="0">
                <a:solidFill>
                  <a:srgbClr val="0000FF"/>
                </a:solidFill>
              </a:rPr>
              <a:t>Machine</a:t>
            </a:r>
          </a:p>
          <a:p>
            <a:pPr marL="1156970">
              <a:lnSpc>
                <a:spcPct val="100000"/>
              </a:lnSpc>
              <a:spcBef>
                <a:spcPts val="450"/>
              </a:spcBef>
            </a:pPr>
            <a:r>
              <a:rPr dirty="0"/>
              <a:t>German</a:t>
            </a:r>
            <a:r>
              <a:rPr spc="-80" dirty="0"/>
              <a:t> </a:t>
            </a:r>
            <a:r>
              <a:rPr dirty="0">
                <a:solidFill>
                  <a:srgbClr val="0000FF"/>
                </a:solidFill>
              </a:rPr>
              <a:t>Enigma</a:t>
            </a:r>
            <a:r>
              <a:rPr spc="-60" dirty="0">
                <a:solidFill>
                  <a:srgbClr val="0000FF"/>
                </a:solidFill>
              </a:rPr>
              <a:t> </a:t>
            </a:r>
            <a:r>
              <a:rPr spc="-10" dirty="0">
                <a:solidFill>
                  <a:srgbClr val="0000FF"/>
                </a:solidFill>
              </a:rPr>
              <a:t>Machine</a:t>
            </a:r>
          </a:p>
          <a:p>
            <a:pPr marL="1156970">
              <a:lnSpc>
                <a:spcPct val="100000"/>
              </a:lnSpc>
              <a:spcBef>
                <a:spcPts val="720"/>
              </a:spcBef>
            </a:pPr>
            <a:r>
              <a:rPr dirty="0">
                <a:solidFill>
                  <a:srgbClr val="0000FF"/>
                </a:solidFill>
              </a:rPr>
              <a:t>Navajo</a:t>
            </a:r>
            <a:r>
              <a:rPr spc="-105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Code</a:t>
            </a:r>
            <a:r>
              <a:rPr spc="-120" dirty="0">
                <a:solidFill>
                  <a:srgbClr val="0000FF"/>
                </a:solidFill>
              </a:rPr>
              <a:t> </a:t>
            </a:r>
            <a:r>
              <a:rPr spc="-35" dirty="0">
                <a:solidFill>
                  <a:srgbClr val="0000FF"/>
                </a:solidFill>
              </a:rPr>
              <a:t>Talkers</a:t>
            </a:r>
            <a:r>
              <a:rPr spc="-130" dirty="0">
                <a:solidFill>
                  <a:srgbClr val="0000FF"/>
                </a:solidFill>
              </a:rPr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u="sng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hlinkClick r:id="rId3"/>
              </a:rPr>
              <a:t>Windtalkers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1406" rIns="0" bIns="0" rtlCol="0">
            <a:spAutoFit/>
          </a:bodyPr>
          <a:lstStyle/>
          <a:p>
            <a:pPr marL="1856105">
              <a:lnSpc>
                <a:spcPct val="100000"/>
              </a:lnSpc>
              <a:spcBef>
                <a:spcPts val="110"/>
              </a:spcBef>
            </a:pPr>
            <a:r>
              <a:rPr dirty="0"/>
              <a:t>Hedy</a:t>
            </a:r>
            <a:r>
              <a:rPr spc="-20" dirty="0"/>
              <a:t> </a:t>
            </a:r>
            <a:r>
              <a:rPr spc="-10" dirty="0"/>
              <a:t>Lamarr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0000" y="1829880"/>
            <a:ext cx="87621" cy="914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0000" y="3517710"/>
            <a:ext cx="87621" cy="914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0000" y="5201730"/>
            <a:ext cx="87621" cy="9143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30199" y="1580959"/>
            <a:ext cx="4460240" cy="408686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>
              <a:lnSpc>
                <a:spcPct val="88000"/>
              </a:lnSpc>
              <a:spcBef>
                <a:spcPts val="445"/>
              </a:spcBef>
            </a:pPr>
            <a:r>
              <a:rPr sz="2400" dirty="0">
                <a:latin typeface="Arial"/>
                <a:cs typeface="Arial"/>
              </a:rPr>
              <a:t>1941,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Lamarr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composer George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Antheil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received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patent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invention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classified </a:t>
            </a:r>
            <a:r>
              <a:rPr sz="2400" dirty="0">
                <a:latin typeface="Arial"/>
                <a:cs typeface="Arial"/>
              </a:rPr>
              <a:t>communication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was </a:t>
            </a:r>
            <a:r>
              <a:rPr sz="2400" dirty="0">
                <a:latin typeface="Arial"/>
                <a:cs typeface="Arial"/>
              </a:rPr>
              <a:t>especially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useful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submarines</a:t>
            </a:r>
            <a:endParaRPr sz="2400">
              <a:latin typeface="Arial"/>
              <a:cs typeface="Arial"/>
            </a:endParaRPr>
          </a:p>
          <a:p>
            <a:pPr marL="12700" marR="67945">
              <a:lnSpc>
                <a:spcPct val="88000"/>
              </a:lnSpc>
              <a:spcBef>
                <a:spcPts val="615"/>
              </a:spcBef>
            </a:pPr>
            <a:r>
              <a:rPr sz="2400" dirty="0">
                <a:latin typeface="Arial"/>
                <a:cs typeface="Arial"/>
              </a:rPr>
              <a:t>It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based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radio </a:t>
            </a:r>
            <a:r>
              <a:rPr sz="2400" dirty="0">
                <a:latin typeface="Arial"/>
                <a:cs typeface="Arial"/>
              </a:rPr>
              <a:t>frequencies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changed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irregular </a:t>
            </a:r>
            <a:r>
              <a:rPr sz="2400" dirty="0">
                <a:latin typeface="Arial"/>
                <a:cs typeface="Arial"/>
              </a:rPr>
              <a:t>periods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were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synchronized </a:t>
            </a:r>
            <a:r>
              <a:rPr sz="2400" dirty="0">
                <a:latin typeface="Arial"/>
                <a:cs typeface="Arial"/>
              </a:rPr>
              <a:t>between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transmitter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spc="-10" dirty="0">
                <a:latin typeface="Arial"/>
                <a:cs typeface="Arial"/>
              </a:rPr>
              <a:t>receiver</a:t>
            </a:r>
            <a:endParaRPr sz="2400">
              <a:latin typeface="Arial"/>
              <a:cs typeface="Arial"/>
            </a:endParaRPr>
          </a:p>
          <a:p>
            <a:pPr marL="12700" marR="480695" indent="-635">
              <a:lnSpc>
                <a:spcPts val="2550"/>
              </a:lnSpc>
              <a:spcBef>
                <a:spcPts val="605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Spread</a:t>
            </a:r>
            <a:r>
              <a:rPr sz="24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Spectrum</a:t>
            </a:r>
            <a:r>
              <a:rPr sz="24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wireless devices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1752600"/>
            <a:ext cx="2834639" cy="41147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6079" y="540321"/>
            <a:ext cx="6366510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Feistel</a:t>
            </a:r>
            <a:r>
              <a:rPr spc="-55" dirty="0"/>
              <a:t> </a:t>
            </a:r>
            <a:r>
              <a:rPr dirty="0"/>
              <a:t>Cipher</a:t>
            </a:r>
            <a:r>
              <a:rPr spc="-50" dirty="0"/>
              <a:t> </a:t>
            </a:r>
            <a:r>
              <a:rPr spc="-10" dirty="0"/>
              <a:t>Structure</a:t>
            </a:r>
          </a:p>
        </p:txBody>
      </p:sp>
      <p:pic>
        <p:nvPicPr>
          <p:cNvPr id="3" name="object 3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600" y="1795602"/>
            <a:ext cx="87622" cy="914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600" y="2260410"/>
            <a:ext cx="87622" cy="914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600" y="3098622"/>
            <a:ext cx="87622" cy="914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600" y="3563430"/>
            <a:ext cx="87622" cy="9143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600" y="4405440"/>
            <a:ext cx="87622" cy="914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600" y="5243640"/>
            <a:ext cx="87622" cy="9143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5209" rIns="0" bIns="0" rtlCol="0">
            <a:spAutoFit/>
          </a:bodyPr>
          <a:lstStyle/>
          <a:p>
            <a:pPr marL="583565">
              <a:lnSpc>
                <a:spcPct val="100000"/>
              </a:lnSpc>
              <a:spcBef>
                <a:spcPts val="400"/>
              </a:spcBef>
            </a:pPr>
            <a:r>
              <a:rPr sz="2800" b="1" u="sng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  <a:hlinkClick r:id="rId2"/>
              </a:rPr>
              <a:t>Horst</a:t>
            </a:r>
            <a:r>
              <a:rPr sz="2800" b="1" u="sng" spc="-2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800" b="1" u="sng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  <a:hlinkClick r:id="rId2"/>
              </a:rPr>
              <a:t>Feistel</a:t>
            </a:r>
            <a:r>
              <a:rPr sz="2800" b="1" u="none" spc="-60" dirty="0">
                <a:solidFill>
                  <a:srgbClr val="CCCCFF"/>
                </a:solidFill>
                <a:latin typeface="Arial"/>
                <a:cs typeface="Arial"/>
              </a:rPr>
              <a:t> </a:t>
            </a:r>
            <a:r>
              <a:rPr sz="2800" u="none" dirty="0"/>
              <a:t>of</a:t>
            </a:r>
            <a:r>
              <a:rPr sz="2800" u="none" spc="-70" dirty="0"/>
              <a:t> </a:t>
            </a:r>
            <a:r>
              <a:rPr sz="2800" u="none" dirty="0"/>
              <a:t>IBM,</a:t>
            </a:r>
            <a:r>
              <a:rPr sz="2800" u="none" spc="-70" dirty="0"/>
              <a:t> </a:t>
            </a:r>
            <a:r>
              <a:rPr sz="2800" u="none" spc="-20" dirty="0"/>
              <a:t>1973</a:t>
            </a:r>
            <a:endParaRPr sz="2800">
              <a:latin typeface="Arial"/>
              <a:cs typeface="Arial"/>
            </a:endParaRPr>
          </a:p>
          <a:p>
            <a:pPr marL="583565" marR="98425" indent="-635">
              <a:lnSpc>
                <a:spcPts val="2940"/>
              </a:lnSpc>
              <a:spcBef>
                <a:spcPts val="750"/>
              </a:spcBef>
            </a:pPr>
            <a:r>
              <a:rPr sz="2800" dirty="0"/>
              <a:t>Input</a:t>
            </a:r>
            <a:r>
              <a:rPr sz="2800" spc="-30" dirty="0"/>
              <a:t> </a:t>
            </a:r>
            <a:r>
              <a:rPr sz="2800" dirty="0"/>
              <a:t>is</a:t>
            </a:r>
            <a:r>
              <a:rPr sz="2800" spc="-45" dirty="0"/>
              <a:t> </a:t>
            </a:r>
            <a:r>
              <a:rPr sz="2800" dirty="0"/>
              <a:t>plaintext</a:t>
            </a:r>
            <a:r>
              <a:rPr sz="2800" spc="-55" dirty="0"/>
              <a:t> </a:t>
            </a:r>
            <a:r>
              <a:rPr sz="2800" dirty="0"/>
              <a:t>block</a:t>
            </a:r>
            <a:r>
              <a:rPr sz="2800" spc="-45" dirty="0"/>
              <a:t> </a:t>
            </a:r>
            <a:r>
              <a:rPr sz="2800" dirty="0"/>
              <a:t>of</a:t>
            </a:r>
            <a:r>
              <a:rPr sz="2800" spc="-25" dirty="0"/>
              <a:t> </a:t>
            </a:r>
            <a:r>
              <a:rPr sz="2800" dirty="0"/>
              <a:t>length</a:t>
            </a:r>
            <a:r>
              <a:rPr sz="2800" spc="-25" dirty="0"/>
              <a:t> </a:t>
            </a:r>
            <a:r>
              <a:rPr sz="2800" i="1" dirty="0">
                <a:latin typeface="Times New Roman"/>
                <a:cs typeface="Times New Roman"/>
              </a:rPr>
              <a:t>2w</a:t>
            </a:r>
            <a:r>
              <a:rPr sz="2800" i="1" spc="45" dirty="0">
                <a:latin typeface="Times New Roman"/>
                <a:cs typeface="Times New Roman"/>
              </a:rPr>
              <a:t> </a:t>
            </a:r>
            <a:r>
              <a:rPr sz="2800" dirty="0"/>
              <a:t>bits</a:t>
            </a:r>
            <a:r>
              <a:rPr sz="2800" spc="-45" dirty="0"/>
              <a:t> </a:t>
            </a:r>
            <a:r>
              <a:rPr sz="2800" spc="-10" dirty="0"/>
              <a:t>(usually </a:t>
            </a:r>
            <a:r>
              <a:rPr sz="2800" dirty="0"/>
              <a:t>64)</a:t>
            </a:r>
            <a:r>
              <a:rPr sz="2800" spc="-30" dirty="0"/>
              <a:t> </a:t>
            </a:r>
            <a:r>
              <a:rPr sz="2800" dirty="0"/>
              <a:t>and</a:t>
            </a:r>
            <a:r>
              <a:rPr sz="2800" spc="-20" dirty="0"/>
              <a:t> </a:t>
            </a:r>
            <a:r>
              <a:rPr sz="2800" dirty="0"/>
              <a:t>a</a:t>
            </a:r>
            <a:r>
              <a:rPr sz="2800" spc="-15" dirty="0"/>
              <a:t> </a:t>
            </a:r>
            <a:r>
              <a:rPr sz="2800" dirty="0"/>
              <a:t>key</a:t>
            </a:r>
            <a:r>
              <a:rPr sz="2800" spc="-15" dirty="0"/>
              <a:t> </a:t>
            </a:r>
            <a:r>
              <a:rPr sz="2800" i="1" spc="-50" dirty="0">
                <a:latin typeface="Times New Roman"/>
                <a:cs typeface="Times New Roman"/>
              </a:rPr>
              <a:t>K</a:t>
            </a:r>
            <a:endParaRPr sz="2800">
              <a:latin typeface="Times New Roman"/>
              <a:cs typeface="Times New Roman"/>
            </a:endParaRPr>
          </a:p>
          <a:p>
            <a:pPr marL="583565">
              <a:lnSpc>
                <a:spcPct val="100000"/>
              </a:lnSpc>
              <a:spcBef>
                <a:spcPts val="270"/>
              </a:spcBef>
            </a:pPr>
            <a:r>
              <a:rPr sz="2800" dirty="0"/>
              <a:t>Block</a:t>
            </a:r>
            <a:r>
              <a:rPr sz="2800" spc="-50" dirty="0"/>
              <a:t> </a:t>
            </a:r>
            <a:r>
              <a:rPr sz="2800" dirty="0"/>
              <a:t>is</a:t>
            </a:r>
            <a:r>
              <a:rPr sz="2800" spc="-15" dirty="0"/>
              <a:t> </a:t>
            </a:r>
            <a:r>
              <a:rPr sz="2800" dirty="0"/>
              <a:t>divided</a:t>
            </a:r>
            <a:r>
              <a:rPr sz="2800" spc="-50" dirty="0"/>
              <a:t> </a:t>
            </a:r>
            <a:r>
              <a:rPr sz="2800" dirty="0"/>
              <a:t>into</a:t>
            </a:r>
            <a:r>
              <a:rPr sz="2800" spc="-25" dirty="0"/>
              <a:t> </a:t>
            </a:r>
            <a:r>
              <a:rPr sz="2800" dirty="0"/>
              <a:t>two</a:t>
            </a:r>
            <a:r>
              <a:rPr sz="2800" spc="-20" dirty="0"/>
              <a:t> </a:t>
            </a:r>
            <a:r>
              <a:rPr sz="2800" dirty="0"/>
              <a:t>halves,</a:t>
            </a:r>
            <a:r>
              <a:rPr sz="2800" spc="-55" dirty="0"/>
              <a:t> </a:t>
            </a:r>
            <a:r>
              <a:rPr sz="2800" i="1" dirty="0">
                <a:latin typeface="Times New Roman"/>
                <a:cs typeface="Times New Roman"/>
              </a:rPr>
              <a:t>L</a:t>
            </a:r>
            <a:r>
              <a:rPr sz="2775" i="1" baseline="-19519" dirty="0">
                <a:latin typeface="Times New Roman"/>
                <a:cs typeface="Times New Roman"/>
              </a:rPr>
              <a:t>0</a:t>
            </a:r>
            <a:r>
              <a:rPr sz="2775" i="1" spc="37" baseline="-19519" dirty="0">
                <a:latin typeface="Times New Roman"/>
                <a:cs typeface="Times New Roman"/>
              </a:rPr>
              <a:t> </a:t>
            </a:r>
            <a:r>
              <a:rPr sz="2800" dirty="0"/>
              <a:t>and</a:t>
            </a:r>
            <a:r>
              <a:rPr sz="2800" spc="5" dirty="0"/>
              <a:t> </a:t>
            </a:r>
            <a:r>
              <a:rPr sz="2800" i="1" spc="-25" dirty="0">
                <a:latin typeface="Times New Roman"/>
                <a:cs typeface="Times New Roman"/>
              </a:rPr>
              <a:t>R</a:t>
            </a:r>
            <a:r>
              <a:rPr sz="2775" i="1" spc="-37" baseline="-19519" dirty="0">
                <a:latin typeface="Times New Roman"/>
                <a:cs typeface="Times New Roman"/>
              </a:rPr>
              <a:t>0</a:t>
            </a:r>
            <a:endParaRPr sz="2775" baseline="-19519">
              <a:latin typeface="Times New Roman"/>
              <a:cs typeface="Times New Roman"/>
            </a:endParaRPr>
          </a:p>
          <a:p>
            <a:pPr marL="583565" marR="366395" indent="-635">
              <a:lnSpc>
                <a:spcPts val="2970"/>
              </a:lnSpc>
              <a:spcBef>
                <a:spcPts val="725"/>
              </a:spcBef>
            </a:pPr>
            <a:r>
              <a:rPr sz="2800" dirty="0"/>
              <a:t>Each</a:t>
            </a:r>
            <a:r>
              <a:rPr sz="2800" spc="-15" dirty="0"/>
              <a:t> </a:t>
            </a:r>
            <a:r>
              <a:rPr sz="2800" dirty="0"/>
              <a:t>round</a:t>
            </a:r>
            <a:r>
              <a:rPr sz="2800" spc="-15" dirty="0"/>
              <a:t> </a:t>
            </a:r>
            <a:r>
              <a:rPr sz="2800" i="1" dirty="0">
                <a:latin typeface="Times New Roman"/>
                <a:cs typeface="Times New Roman"/>
              </a:rPr>
              <a:t>i</a:t>
            </a:r>
            <a:r>
              <a:rPr sz="2800" i="1" spc="60" dirty="0">
                <a:latin typeface="Times New Roman"/>
                <a:cs typeface="Times New Roman"/>
              </a:rPr>
              <a:t> </a:t>
            </a:r>
            <a:r>
              <a:rPr sz="2800" dirty="0"/>
              <a:t>has</a:t>
            </a:r>
            <a:r>
              <a:rPr sz="2800" spc="-10" dirty="0"/>
              <a:t> </a:t>
            </a:r>
            <a:r>
              <a:rPr sz="2800" dirty="0"/>
              <a:t>inputs</a:t>
            </a:r>
            <a:r>
              <a:rPr sz="2800" spc="-40" dirty="0"/>
              <a:t> </a:t>
            </a:r>
            <a:r>
              <a:rPr sz="2800" i="1" spc="-10" dirty="0">
                <a:latin typeface="Times New Roman"/>
                <a:cs typeface="Times New Roman"/>
              </a:rPr>
              <a:t>L</a:t>
            </a:r>
            <a:r>
              <a:rPr sz="2775" i="1" spc="-15" baseline="-19519" dirty="0">
                <a:latin typeface="Times New Roman"/>
                <a:cs typeface="Times New Roman"/>
              </a:rPr>
              <a:t>i-</a:t>
            </a:r>
            <a:r>
              <a:rPr sz="2775" i="1" baseline="-19519" dirty="0">
                <a:latin typeface="Times New Roman"/>
                <a:cs typeface="Times New Roman"/>
              </a:rPr>
              <a:t>1</a:t>
            </a:r>
            <a:r>
              <a:rPr sz="2775" i="1" spc="427" baseline="-19519" dirty="0">
                <a:latin typeface="Times New Roman"/>
                <a:cs typeface="Times New Roman"/>
              </a:rPr>
              <a:t> </a:t>
            </a:r>
            <a:r>
              <a:rPr sz="2800" dirty="0"/>
              <a:t>and</a:t>
            </a:r>
            <a:r>
              <a:rPr sz="2800" spc="-15" dirty="0"/>
              <a:t> </a:t>
            </a:r>
            <a:r>
              <a:rPr sz="2800" i="1" spc="-10" dirty="0">
                <a:latin typeface="Times New Roman"/>
                <a:cs typeface="Times New Roman"/>
              </a:rPr>
              <a:t>R</a:t>
            </a:r>
            <a:r>
              <a:rPr sz="2775" i="1" spc="-15" baseline="-19519" dirty="0">
                <a:latin typeface="Times New Roman"/>
                <a:cs typeface="Times New Roman"/>
              </a:rPr>
              <a:t>i-</a:t>
            </a:r>
            <a:r>
              <a:rPr sz="2775" i="1" baseline="-19519" dirty="0">
                <a:latin typeface="Times New Roman"/>
                <a:cs typeface="Times New Roman"/>
              </a:rPr>
              <a:t>1</a:t>
            </a:r>
            <a:r>
              <a:rPr sz="2800" dirty="0"/>
              <a:t>,</a:t>
            </a:r>
            <a:r>
              <a:rPr sz="2800" spc="-15" dirty="0"/>
              <a:t> </a:t>
            </a:r>
            <a:r>
              <a:rPr sz="2800" spc="-10" dirty="0"/>
              <a:t>derived </a:t>
            </a:r>
            <a:r>
              <a:rPr sz="2800" dirty="0"/>
              <a:t>from</a:t>
            </a:r>
            <a:r>
              <a:rPr sz="2800" spc="-60" dirty="0"/>
              <a:t> </a:t>
            </a:r>
            <a:r>
              <a:rPr sz="2800" dirty="0"/>
              <a:t>the</a:t>
            </a:r>
            <a:r>
              <a:rPr sz="2800" spc="-30" dirty="0"/>
              <a:t> </a:t>
            </a:r>
            <a:r>
              <a:rPr sz="2800" dirty="0"/>
              <a:t>previous</a:t>
            </a:r>
            <a:r>
              <a:rPr sz="2800" spc="-55" dirty="0"/>
              <a:t> </a:t>
            </a:r>
            <a:r>
              <a:rPr sz="2800" dirty="0"/>
              <a:t>round,</a:t>
            </a:r>
            <a:r>
              <a:rPr sz="2800" spc="-10" dirty="0"/>
              <a:t> </a:t>
            </a:r>
            <a:r>
              <a:rPr sz="2800" dirty="0"/>
              <a:t>along</a:t>
            </a:r>
            <a:r>
              <a:rPr sz="2800" spc="-30" dirty="0"/>
              <a:t> </a:t>
            </a:r>
            <a:r>
              <a:rPr sz="2800" dirty="0"/>
              <a:t>with</a:t>
            </a:r>
            <a:r>
              <a:rPr sz="2800" spc="-30" dirty="0"/>
              <a:t> </a:t>
            </a:r>
            <a:r>
              <a:rPr sz="2800" dirty="0"/>
              <a:t>subkey</a:t>
            </a:r>
            <a:r>
              <a:rPr sz="2800" spc="-60" dirty="0"/>
              <a:t> </a:t>
            </a:r>
            <a:r>
              <a:rPr sz="2800" i="1" spc="-25" dirty="0">
                <a:latin typeface="Times New Roman"/>
                <a:cs typeface="Times New Roman"/>
              </a:rPr>
              <a:t>K</a:t>
            </a:r>
            <a:r>
              <a:rPr sz="2775" i="1" spc="-37" baseline="-19519" dirty="0">
                <a:latin typeface="Times New Roman"/>
                <a:cs typeface="Times New Roman"/>
              </a:rPr>
              <a:t>i</a:t>
            </a:r>
            <a:endParaRPr sz="2775" baseline="-19519">
              <a:latin typeface="Times New Roman"/>
              <a:cs typeface="Times New Roman"/>
            </a:endParaRPr>
          </a:p>
          <a:p>
            <a:pPr marL="583565" marR="295275">
              <a:lnSpc>
                <a:spcPts val="2970"/>
              </a:lnSpc>
              <a:spcBef>
                <a:spcPts val="690"/>
              </a:spcBef>
            </a:pPr>
            <a:r>
              <a:rPr sz="2800" dirty="0"/>
              <a:t>Substitution</a:t>
            </a:r>
            <a:r>
              <a:rPr sz="2800" spc="-45" dirty="0"/>
              <a:t> </a:t>
            </a:r>
            <a:r>
              <a:rPr sz="2800" dirty="0"/>
              <a:t>is</a:t>
            </a:r>
            <a:r>
              <a:rPr sz="2800" spc="-10" dirty="0"/>
              <a:t> </a:t>
            </a:r>
            <a:r>
              <a:rPr sz="2800" dirty="0"/>
              <a:t>performed</a:t>
            </a:r>
            <a:r>
              <a:rPr sz="2800" spc="-75" dirty="0"/>
              <a:t> </a:t>
            </a:r>
            <a:r>
              <a:rPr sz="2800" dirty="0"/>
              <a:t>on</a:t>
            </a:r>
            <a:r>
              <a:rPr sz="2800" spc="-10" dirty="0"/>
              <a:t> </a:t>
            </a:r>
            <a:r>
              <a:rPr sz="2800" dirty="0"/>
              <a:t>the</a:t>
            </a:r>
            <a:r>
              <a:rPr sz="2800" spc="-15" dirty="0"/>
              <a:t> </a:t>
            </a:r>
            <a:r>
              <a:rPr sz="2800" dirty="0"/>
              <a:t>left</a:t>
            </a:r>
            <a:r>
              <a:rPr sz="2800" spc="-80" dirty="0"/>
              <a:t> </a:t>
            </a:r>
            <a:r>
              <a:rPr sz="2800" dirty="0"/>
              <a:t>half</a:t>
            </a:r>
            <a:r>
              <a:rPr sz="2800" spc="-20" dirty="0"/>
              <a:t> </a:t>
            </a:r>
            <a:r>
              <a:rPr sz="2800" dirty="0"/>
              <a:t>of</a:t>
            </a:r>
            <a:r>
              <a:rPr sz="2800" spc="-15" dirty="0"/>
              <a:t> </a:t>
            </a:r>
            <a:r>
              <a:rPr sz="2800" spc="-25" dirty="0"/>
              <a:t>the </a:t>
            </a:r>
            <a:r>
              <a:rPr sz="2800" spc="-20" dirty="0"/>
              <a:t>data</a:t>
            </a:r>
            <a:endParaRPr sz="2800"/>
          </a:p>
          <a:p>
            <a:pPr marL="583565" marR="17780">
              <a:lnSpc>
                <a:spcPts val="2970"/>
              </a:lnSpc>
              <a:spcBef>
                <a:spcPts val="660"/>
              </a:spcBef>
            </a:pPr>
            <a:r>
              <a:rPr sz="2800" b="1" dirty="0">
                <a:solidFill>
                  <a:srgbClr val="0000FF"/>
                </a:solidFill>
                <a:latin typeface="Arial"/>
                <a:cs typeface="Arial"/>
              </a:rPr>
              <a:t>Round</a:t>
            </a:r>
            <a:r>
              <a:rPr sz="28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FF"/>
                </a:solidFill>
                <a:latin typeface="Arial"/>
                <a:cs typeface="Arial"/>
              </a:rPr>
              <a:t>function</a:t>
            </a:r>
            <a:r>
              <a:rPr sz="28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F</a:t>
            </a:r>
            <a:r>
              <a:rPr sz="2800" i="1" spc="40" dirty="0">
                <a:latin typeface="Times New Roman"/>
                <a:cs typeface="Times New Roman"/>
              </a:rPr>
              <a:t> </a:t>
            </a:r>
            <a:r>
              <a:rPr sz="2800" dirty="0"/>
              <a:t>applied</a:t>
            </a:r>
            <a:r>
              <a:rPr sz="2800" spc="-35" dirty="0"/>
              <a:t> </a:t>
            </a:r>
            <a:r>
              <a:rPr sz="2800" dirty="0"/>
              <a:t>to</a:t>
            </a:r>
            <a:r>
              <a:rPr sz="2800" spc="-35" dirty="0"/>
              <a:t> </a:t>
            </a:r>
            <a:r>
              <a:rPr sz="2800" dirty="0"/>
              <a:t>right</a:t>
            </a:r>
            <a:r>
              <a:rPr sz="2800" spc="-35" dirty="0"/>
              <a:t> </a:t>
            </a:r>
            <a:r>
              <a:rPr sz="2800" dirty="0"/>
              <a:t>half</a:t>
            </a:r>
            <a:r>
              <a:rPr sz="2800" spc="-65" dirty="0"/>
              <a:t> </a:t>
            </a:r>
            <a:r>
              <a:rPr sz="2800" dirty="0"/>
              <a:t>and</a:t>
            </a:r>
            <a:r>
              <a:rPr sz="2800" spc="-5" dirty="0"/>
              <a:t> </a:t>
            </a:r>
            <a:r>
              <a:rPr sz="2800" spc="-20" dirty="0"/>
              <a:t>then </a:t>
            </a:r>
            <a:r>
              <a:rPr sz="2800" dirty="0"/>
              <a:t>XOR’d</a:t>
            </a:r>
            <a:r>
              <a:rPr sz="2800" spc="-30" dirty="0"/>
              <a:t> </a:t>
            </a:r>
            <a:r>
              <a:rPr sz="2800" dirty="0"/>
              <a:t>with</a:t>
            </a:r>
            <a:r>
              <a:rPr sz="2800" spc="-60" dirty="0"/>
              <a:t> </a:t>
            </a:r>
            <a:r>
              <a:rPr sz="2800" spc="-20" dirty="0"/>
              <a:t>left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4269" rIns="0" bIns="0" rtlCol="0">
            <a:spAutoFit/>
          </a:bodyPr>
          <a:lstStyle/>
          <a:p>
            <a:pPr marL="1555750">
              <a:lnSpc>
                <a:spcPct val="100000"/>
              </a:lnSpc>
              <a:spcBef>
                <a:spcPts val="90"/>
              </a:spcBef>
            </a:pPr>
            <a:r>
              <a:rPr sz="2800" dirty="0"/>
              <a:t>Feistel</a:t>
            </a:r>
            <a:r>
              <a:rPr sz="2800" spc="-60" dirty="0"/>
              <a:t> </a:t>
            </a:r>
            <a:r>
              <a:rPr sz="2800" dirty="0"/>
              <a:t>Cipher</a:t>
            </a:r>
            <a:r>
              <a:rPr sz="2800" spc="-40" dirty="0"/>
              <a:t> </a:t>
            </a:r>
            <a:r>
              <a:rPr sz="2800" spc="-10" dirty="0"/>
              <a:t>Structure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800350" y="895350"/>
            <a:ext cx="3569970" cy="5524500"/>
            <a:chOff x="2800350" y="895350"/>
            <a:chExt cx="3569970" cy="5524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9400" y="914400"/>
              <a:ext cx="3531870" cy="5486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09875" y="904875"/>
              <a:ext cx="3550920" cy="5505450"/>
            </a:xfrm>
            <a:custGeom>
              <a:avLst/>
              <a:gdLst/>
              <a:ahLst/>
              <a:cxnLst/>
              <a:rect l="l" t="t" r="r" b="b"/>
              <a:pathLst>
                <a:path w="3550920" h="5505450">
                  <a:moveTo>
                    <a:pt x="0" y="0"/>
                  </a:moveTo>
                  <a:lnTo>
                    <a:pt x="3550920" y="0"/>
                  </a:lnTo>
                  <a:lnTo>
                    <a:pt x="3550920" y="5505450"/>
                  </a:lnTo>
                  <a:lnTo>
                    <a:pt x="0" y="5505450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66224" y="1998790"/>
            <a:ext cx="2240915" cy="1871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0" dirty="0">
                <a:solidFill>
                  <a:srgbClr val="3333CC"/>
                </a:solidFill>
                <a:latin typeface="Tahoma"/>
                <a:cs typeface="Tahoma"/>
              </a:rPr>
              <a:t>Things</a:t>
            </a:r>
            <a:r>
              <a:rPr sz="2000" spc="-5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3333CC"/>
                </a:solidFill>
                <a:latin typeface="Tahoma"/>
                <a:cs typeface="Tahoma"/>
              </a:rPr>
              <a:t>to</a:t>
            </a:r>
            <a:r>
              <a:rPr sz="2000" spc="-10" dirty="0">
                <a:solidFill>
                  <a:srgbClr val="3333CC"/>
                </a:solidFill>
                <a:latin typeface="Tahoma"/>
                <a:cs typeface="Tahoma"/>
              </a:rPr>
              <a:t> consider: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Tahoma"/>
                <a:cs typeface="Tahoma"/>
              </a:rPr>
              <a:t>-</a:t>
            </a:r>
            <a:r>
              <a:rPr sz="2000" dirty="0">
                <a:latin typeface="Tahoma"/>
                <a:cs typeface="Tahoma"/>
              </a:rPr>
              <a:t>Block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size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(64)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000" spc="-15" dirty="0">
                <a:latin typeface="Tahoma"/>
                <a:cs typeface="Tahoma"/>
              </a:rPr>
              <a:t>-</a:t>
            </a:r>
            <a:r>
              <a:rPr sz="2000" dirty="0">
                <a:latin typeface="Tahoma"/>
                <a:cs typeface="Tahoma"/>
              </a:rPr>
              <a:t>Key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Size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(128)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000" spc="-15" dirty="0">
                <a:latin typeface="Tahoma"/>
                <a:cs typeface="Tahoma"/>
              </a:rPr>
              <a:t>-</a:t>
            </a:r>
            <a:r>
              <a:rPr sz="2000" dirty="0">
                <a:latin typeface="Tahoma"/>
                <a:cs typeface="Tahoma"/>
              </a:rPr>
              <a:t>#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of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rounds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(16)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000" spc="-15" dirty="0">
                <a:latin typeface="Tahoma"/>
                <a:cs typeface="Tahoma"/>
              </a:rPr>
              <a:t>-</a:t>
            </a:r>
            <a:r>
              <a:rPr sz="2000" dirty="0">
                <a:latin typeface="Tahoma"/>
                <a:cs typeface="Tahoma"/>
              </a:rPr>
              <a:t>SubKey</a:t>
            </a:r>
            <a:r>
              <a:rPr sz="2000" spc="-1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Generation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000" spc="-15" dirty="0">
                <a:latin typeface="Tahoma"/>
                <a:cs typeface="Tahoma"/>
              </a:rPr>
              <a:t>-</a:t>
            </a:r>
            <a:r>
              <a:rPr sz="2000" dirty="0">
                <a:latin typeface="Tahoma"/>
                <a:cs typeface="Tahoma"/>
              </a:rPr>
              <a:t>Round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function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911475" marR="5080" indent="-2675255">
              <a:lnSpc>
                <a:spcPts val="5190"/>
              </a:lnSpc>
              <a:spcBef>
                <a:spcPts val="300"/>
              </a:spcBef>
            </a:pPr>
            <a:r>
              <a:rPr dirty="0"/>
              <a:t>Data</a:t>
            </a:r>
            <a:r>
              <a:rPr spc="-60" dirty="0"/>
              <a:t> </a:t>
            </a:r>
            <a:r>
              <a:rPr dirty="0"/>
              <a:t>Encryption</a:t>
            </a:r>
            <a:r>
              <a:rPr spc="-45" dirty="0"/>
              <a:t> </a:t>
            </a:r>
            <a:r>
              <a:rPr spc="-10" dirty="0"/>
              <a:t>Standard (DES)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2289303"/>
            <a:ext cx="87621" cy="9143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3131313"/>
            <a:ext cx="87621" cy="914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3969513"/>
            <a:ext cx="87621" cy="914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5184904"/>
            <a:ext cx="87621" cy="9143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02888" y="1990853"/>
            <a:ext cx="7021195" cy="372364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451484" indent="-635">
              <a:lnSpc>
                <a:spcPts val="2970"/>
              </a:lnSpc>
              <a:spcBef>
                <a:spcPts val="509"/>
              </a:spcBef>
            </a:pPr>
            <a:r>
              <a:rPr sz="2800" dirty="0">
                <a:latin typeface="Arial"/>
                <a:cs typeface="Arial"/>
              </a:rPr>
              <a:t>Adopted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1977</a:t>
            </a:r>
            <a:r>
              <a:rPr sz="2800" dirty="0">
                <a:latin typeface="Arial"/>
                <a:cs typeface="Arial"/>
              </a:rPr>
              <a:t>,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reaffirmed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5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years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1994</a:t>
            </a:r>
            <a:r>
              <a:rPr sz="2800" dirty="0">
                <a:latin typeface="Arial"/>
                <a:cs typeface="Arial"/>
              </a:rPr>
              <a:t>,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by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NBS(NIST)</a:t>
            </a:r>
            <a:endParaRPr sz="2800">
              <a:latin typeface="Arial"/>
              <a:cs typeface="Arial"/>
            </a:endParaRPr>
          </a:p>
          <a:p>
            <a:pPr marL="12700" marR="74295">
              <a:lnSpc>
                <a:spcPts val="2940"/>
              </a:lnSpc>
              <a:spcBef>
                <a:spcPts val="715"/>
              </a:spcBef>
            </a:pPr>
            <a:r>
              <a:rPr sz="2800" dirty="0">
                <a:latin typeface="Arial"/>
                <a:cs typeface="Arial"/>
              </a:rPr>
              <a:t>Plaintext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64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bits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(or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blocks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64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bits),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key </a:t>
            </a:r>
            <a:r>
              <a:rPr sz="2800" dirty="0">
                <a:latin typeface="Arial"/>
                <a:cs typeface="Arial"/>
              </a:rPr>
              <a:t>is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56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bits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88000"/>
              </a:lnSpc>
              <a:spcBef>
                <a:spcPts val="675"/>
              </a:spcBef>
            </a:pPr>
            <a:r>
              <a:rPr sz="2800" dirty="0">
                <a:latin typeface="Arial"/>
                <a:cs typeface="Arial"/>
              </a:rPr>
              <a:t>Plaintext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goes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through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16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iterations,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each </a:t>
            </a:r>
            <a:r>
              <a:rPr sz="2800" dirty="0">
                <a:latin typeface="Arial"/>
                <a:cs typeface="Arial"/>
              </a:rPr>
              <a:t>producing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intermediate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value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that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used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next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iteration</a:t>
            </a:r>
            <a:endParaRPr sz="2800">
              <a:latin typeface="Arial"/>
              <a:cs typeface="Arial"/>
            </a:endParaRPr>
          </a:p>
          <a:p>
            <a:pPr marL="12700" marR="130810" indent="-635">
              <a:lnSpc>
                <a:spcPts val="2970"/>
              </a:lnSpc>
              <a:spcBef>
                <a:spcPts val="725"/>
              </a:spcBef>
            </a:pPr>
            <a:r>
              <a:rPr sz="2800" dirty="0">
                <a:latin typeface="Arial"/>
                <a:cs typeface="Arial"/>
              </a:rPr>
              <a:t>DES is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now</a:t>
            </a:r>
            <a:r>
              <a:rPr sz="28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too</a:t>
            </a:r>
            <a:r>
              <a:rPr sz="2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easy</a:t>
            </a:r>
            <a:r>
              <a:rPr sz="2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28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crack</a:t>
            </a:r>
            <a:r>
              <a:rPr sz="28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useful </a:t>
            </a:r>
            <a:r>
              <a:rPr sz="2800" dirty="0">
                <a:latin typeface="Arial"/>
                <a:cs typeface="Arial"/>
              </a:rPr>
              <a:t>encryption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method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1406" rIns="0" bIns="0" rtlCol="0">
            <a:spAutoFit/>
          </a:bodyPr>
          <a:lstStyle/>
          <a:p>
            <a:pPr marL="1425575">
              <a:lnSpc>
                <a:spcPct val="100000"/>
              </a:lnSpc>
              <a:spcBef>
                <a:spcPts val="110"/>
              </a:spcBef>
            </a:pPr>
            <a:r>
              <a:rPr dirty="0"/>
              <a:t>Strength</a:t>
            </a:r>
            <a:r>
              <a:rPr spc="-50" dirty="0"/>
              <a:t> </a:t>
            </a:r>
            <a:r>
              <a:rPr dirty="0"/>
              <a:t>of</a:t>
            </a:r>
            <a:r>
              <a:rPr spc="-25" dirty="0"/>
              <a:t> DES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600" y="2335022"/>
            <a:ext cx="87630" cy="914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600" y="3676143"/>
            <a:ext cx="87630" cy="914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8666" y="2036573"/>
            <a:ext cx="3530600" cy="26301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398145">
              <a:lnSpc>
                <a:spcPts val="3270"/>
              </a:lnSpc>
              <a:spcBef>
                <a:spcPts val="270"/>
              </a:spcBef>
            </a:pPr>
            <a:r>
              <a:rPr sz="2800" dirty="0">
                <a:latin typeface="Arial"/>
                <a:cs typeface="Arial"/>
              </a:rPr>
              <a:t>Concerns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about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algorithm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itself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3300"/>
              </a:lnSpc>
            </a:pPr>
            <a:r>
              <a:rPr sz="2800" dirty="0">
                <a:latin typeface="Arial"/>
                <a:cs typeface="Arial"/>
              </a:rPr>
              <a:t>Concerns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about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56-</a:t>
            </a:r>
            <a:r>
              <a:rPr sz="2800" spc="-25" dirty="0">
                <a:latin typeface="Arial"/>
                <a:cs typeface="Arial"/>
              </a:rPr>
              <a:t>bit </a:t>
            </a:r>
            <a:r>
              <a:rPr sz="2800" dirty="0">
                <a:latin typeface="Arial"/>
                <a:cs typeface="Arial"/>
              </a:rPr>
              <a:t>key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this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biggest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worry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1600200"/>
            <a:ext cx="4560569" cy="46405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4747" y="540321"/>
            <a:ext cx="4311650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Strength</a:t>
            </a:r>
            <a:r>
              <a:rPr spc="-50" dirty="0"/>
              <a:t> </a:t>
            </a:r>
            <a:r>
              <a:rPr dirty="0"/>
              <a:t>of</a:t>
            </a:r>
            <a:r>
              <a:rPr spc="-25" dirty="0"/>
              <a:t> DES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200" y="1883220"/>
            <a:ext cx="87630" cy="952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200" y="2942400"/>
            <a:ext cx="87630" cy="952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204" y="3997770"/>
            <a:ext cx="87625" cy="952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24682" y="4181343"/>
            <a:ext cx="676275" cy="45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5"/>
              </a:lnSpc>
            </a:pPr>
            <a:r>
              <a:rPr sz="3200" spc="-25" dirty="0">
                <a:latin typeface="Arial"/>
                <a:cs typeface="Arial"/>
              </a:rPr>
              <a:t>000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200" y="5056950"/>
            <a:ext cx="87630" cy="952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77136" y="1535239"/>
            <a:ext cx="7112000" cy="36887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739140">
              <a:lnSpc>
                <a:spcPts val="3779"/>
              </a:lnSpc>
              <a:spcBef>
                <a:spcPts val="285"/>
              </a:spcBef>
            </a:pPr>
            <a:r>
              <a:rPr sz="3200" dirty="0">
                <a:latin typeface="Arial"/>
                <a:cs typeface="Arial"/>
              </a:rPr>
              <a:t>DES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most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studied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encryption </a:t>
            </a:r>
            <a:r>
              <a:rPr sz="3200" dirty="0">
                <a:latin typeface="Arial"/>
                <a:cs typeface="Arial"/>
              </a:rPr>
              <a:t>algorithm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existence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ts val="3750"/>
              </a:lnSpc>
              <a:spcBef>
                <a:spcPts val="805"/>
              </a:spcBef>
            </a:pP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No</a:t>
            </a:r>
            <a:r>
              <a:rPr sz="32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one</a:t>
            </a:r>
            <a:r>
              <a:rPr sz="32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has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succeeded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discovering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a </a:t>
            </a:r>
            <a:r>
              <a:rPr sz="3200" dirty="0">
                <a:latin typeface="Arial"/>
                <a:cs typeface="Arial"/>
              </a:rPr>
              <a:t>fatal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weakness</a:t>
            </a:r>
            <a:endParaRPr sz="3200">
              <a:latin typeface="Arial"/>
              <a:cs typeface="Arial"/>
            </a:endParaRPr>
          </a:p>
          <a:p>
            <a:pPr marL="12700" marR="761365">
              <a:lnSpc>
                <a:spcPts val="3779"/>
              </a:lnSpc>
              <a:spcBef>
                <a:spcPts val="785"/>
              </a:spcBef>
            </a:pPr>
            <a:r>
              <a:rPr sz="3200" dirty="0">
                <a:latin typeface="Arial"/>
                <a:cs typeface="Arial"/>
              </a:rPr>
              <a:t>1998,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DES</a:t>
            </a:r>
            <a:r>
              <a:rPr sz="32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Cracker</a:t>
            </a:r>
            <a:r>
              <a:rPr sz="3200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from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Electronic </a:t>
            </a:r>
            <a:r>
              <a:rPr sz="3200" dirty="0">
                <a:latin typeface="Arial"/>
                <a:cs typeface="Arial"/>
              </a:rPr>
              <a:t>Frontier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Foundation,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built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$250,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200" dirty="0">
                <a:latin typeface="Arial"/>
                <a:cs typeface="Arial"/>
              </a:rPr>
              <a:t>Solution: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15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bigger</a:t>
            </a:r>
            <a:r>
              <a:rPr sz="3200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Arial"/>
                <a:cs typeface="Arial"/>
              </a:rPr>
              <a:t>key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6600" y="4312920"/>
            <a:ext cx="1828800" cy="191642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Triple</a:t>
            </a:r>
            <a:r>
              <a:rPr sz="3600" spc="-200" dirty="0"/>
              <a:t> </a:t>
            </a:r>
            <a:r>
              <a:rPr sz="3600" spc="-25" dirty="0"/>
              <a:t>DES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579199" y="1287273"/>
            <a:ext cx="3681729" cy="450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800" b="1" i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775" b="1" i="1" baseline="-19519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775" b="1" i="1" baseline="-42042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2775" b="1" i="1" spc="345" baseline="-4204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[D</a:t>
            </a:r>
            <a:r>
              <a:rPr sz="2775" b="1" i="1" baseline="-19519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775" b="1" i="1" baseline="-42042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775" b="1" i="1" spc="375" baseline="-4204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[E</a:t>
            </a:r>
            <a:r>
              <a:rPr sz="2775" b="1" i="1" baseline="-19519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775" b="1" i="1" baseline="-42042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2775" b="1" i="1" spc="375" baseline="-4204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[</a:t>
            </a:r>
            <a:r>
              <a:rPr sz="2800" b="1" i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800" b="1" i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]]]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1580" y="2164079"/>
            <a:ext cx="6404610" cy="4023360"/>
            <a:chOff x="1211580" y="2164079"/>
            <a:chExt cx="6404610" cy="40233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0630" y="2183129"/>
              <a:ext cx="6366509" cy="39852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21105" y="2173604"/>
              <a:ext cx="6385560" cy="4004310"/>
            </a:xfrm>
            <a:custGeom>
              <a:avLst/>
              <a:gdLst/>
              <a:ahLst/>
              <a:cxnLst/>
              <a:rect l="l" t="t" r="r" b="b"/>
              <a:pathLst>
                <a:path w="6385559" h="4004310">
                  <a:moveTo>
                    <a:pt x="0" y="0"/>
                  </a:moveTo>
                  <a:lnTo>
                    <a:pt x="6385560" y="0"/>
                  </a:lnTo>
                  <a:lnTo>
                    <a:pt x="6385560" y="4004310"/>
                  </a:lnTo>
                  <a:lnTo>
                    <a:pt x="0" y="400431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1406" rIns="0" bIns="0" rtlCol="0">
            <a:spAutoFit/>
          </a:bodyPr>
          <a:lstStyle/>
          <a:p>
            <a:pPr marL="496570">
              <a:lnSpc>
                <a:spcPct val="100000"/>
              </a:lnSpc>
              <a:spcBef>
                <a:spcPts val="110"/>
              </a:spcBef>
            </a:pPr>
            <a:r>
              <a:rPr dirty="0"/>
              <a:t>Basic</a:t>
            </a:r>
            <a:r>
              <a:rPr spc="-120" dirty="0"/>
              <a:t> </a:t>
            </a:r>
            <a:r>
              <a:rPr spc="-20" dirty="0"/>
              <a:t>Types</a:t>
            </a:r>
            <a:r>
              <a:rPr spc="-85" dirty="0"/>
              <a:t> </a:t>
            </a:r>
            <a:r>
              <a:rPr dirty="0"/>
              <a:t>of</a:t>
            </a:r>
            <a:r>
              <a:rPr spc="-110" dirty="0"/>
              <a:t> </a:t>
            </a:r>
            <a:r>
              <a:rPr spc="-10" dirty="0"/>
              <a:t>Ciphers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2376933"/>
            <a:ext cx="87621" cy="952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3436113"/>
            <a:ext cx="87621" cy="9524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62041" rIns="0" bIns="0" rtlCol="0">
            <a:spAutoFit/>
          </a:bodyPr>
          <a:lstStyle/>
          <a:p>
            <a:pPr marL="1156970" marR="5080">
              <a:lnSpc>
                <a:spcPts val="3779"/>
              </a:lnSpc>
              <a:spcBef>
                <a:spcPts val="285"/>
              </a:spcBef>
            </a:pPr>
            <a:r>
              <a:rPr b="1" spc="-10" dirty="0">
                <a:solidFill>
                  <a:srgbClr val="0000FF"/>
                </a:solidFill>
                <a:latin typeface="Arial"/>
                <a:cs typeface="Arial"/>
              </a:rPr>
              <a:t>Transposition</a:t>
            </a:r>
            <a:r>
              <a:rPr b="1" spc="-1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FF"/>
                </a:solidFill>
                <a:latin typeface="Arial"/>
                <a:cs typeface="Arial"/>
              </a:rPr>
              <a:t>ciphers</a:t>
            </a:r>
            <a:r>
              <a:rPr b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/>
              <a:t>–</a:t>
            </a:r>
            <a:r>
              <a:rPr spc="-25" dirty="0"/>
              <a:t> </a:t>
            </a:r>
            <a:r>
              <a:rPr dirty="0"/>
              <a:t>rearrange</a:t>
            </a:r>
            <a:r>
              <a:rPr spc="-140" dirty="0"/>
              <a:t> </a:t>
            </a:r>
            <a:r>
              <a:rPr spc="-20" dirty="0"/>
              <a:t>bits </a:t>
            </a:r>
            <a:r>
              <a:rPr dirty="0"/>
              <a:t>or</a:t>
            </a:r>
            <a:r>
              <a:rPr spc="-25" dirty="0"/>
              <a:t> </a:t>
            </a:r>
            <a:r>
              <a:rPr dirty="0"/>
              <a:t>characters</a:t>
            </a:r>
            <a:r>
              <a:rPr spc="-8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20" dirty="0"/>
              <a:t>data</a:t>
            </a:r>
          </a:p>
          <a:p>
            <a:pPr marL="1156970" marR="136525" indent="-635">
              <a:lnSpc>
                <a:spcPct val="98100"/>
              </a:lnSpc>
              <a:spcBef>
                <a:spcPts val="675"/>
              </a:spcBef>
            </a:pPr>
            <a:r>
              <a:rPr b="1" dirty="0">
                <a:solidFill>
                  <a:srgbClr val="0000FF"/>
                </a:solidFill>
                <a:latin typeface="Arial"/>
                <a:cs typeface="Arial"/>
              </a:rPr>
              <a:t>Substitution</a:t>
            </a:r>
            <a:r>
              <a:rPr b="1" spc="-1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00FF"/>
                </a:solidFill>
                <a:latin typeface="Arial"/>
                <a:cs typeface="Arial"/>
              </a:rPr>
              <a:t>ciphers</a:t>
            </a:r>
            <a:r>
              <a:rPr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replace</a:t>
            </a:r>
            <a:r>
              <a:rPr spc="-120" dirty="0"/>
              <a:t> </a:t>
            </a:r>
            <a:r>
              <a:rPr spc="-10" dirty="0"/>
              <a:t>bits, </a:t>
            </a:r>
            <a:r>
              <a:rPr dirty="0"/>
              <a:t>characters,</a:t>
            </a:r>
            <a:r>
              <a:rPr spc="-95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blocks</a:t>
            </a:r>
            <a:r>
              <a:rPr spc="-7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characters</a:t>
            </a:r>
            <a:r>
              <a:rPr spc="-70" dirty="0"/>
              <a:t> </a:t>
            </a:r>
            <a:r>
              <a:rPr spc="-20" dirty="0"/>
              <a:t>with </a:t>
            </a:r>
            <a:r>
              <a:rPr spc="-10" dirty="0"/>
              <a:t>substitutes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1406" rIns="0" bIns="0" rtlCol="0">
            <a:spAutoFit/>
          </a:bodyPr>
          <a:lstStyle/>
          <a:p>
            <a:pPr marL="2172970">
              <a:lnSpc>
                <a:spcPct val="100000"/>
              </a:lnSpc>
              <a:spcBef>
                <a:spcPts val="110"/>
              </a:spcBef>
            </a:pPr>
            <a:r>
              <a:rPr dirty="0"/>
              <a:t>Triple</a:t>
            </a:r>
            <a:r>
              <a:rPr spc="-295" dirty="0"/>
              <a:t> </a:t>
            </a:r>
            <a:r>
              <a:rPr spc="-25" dirty="0"/>
              <a:t>DES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3000" y="1917510"/>
            <a:ext cx="87630" cy="914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3000" y="2839530"/>
            <a:ext cx="87630" cy="914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3004" y="4184472"/>
            <a:ext cx="87625" cy="914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3000" y="4691190"/>
            <a:ext cx="87630" cy="9144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50243" rIns="0" bIns="0" rtlCol="0">
            <a:spAutoFit/>
          </a:bodyPr>
          <a:lstStyle/>
          <a:p>
            <a:pPr marL="1116965" marR="5080">
              <a:lnSpc>
                <a:spcPts val="3270"/>
              </a:lnSpc>
              <a:spcBef>
                <a:spcPts val="270"/>
              </a:spcBef>
            </a:pPr>
            <a:r>
              <a:rPr sz="2800" dirty="0">
                <a:solidFill>
                  <a:srgbClr val="0000FF"/>
                </a:solidFill>
              </a:rPr>
              <a:t>Alternative</a:t>
            </a:r>
            <a:r>
              <a:rPr sz="2800" spc="-60" dirty="0">
                <a:solidFill>
                  <a:srgbClr val="0000FF"/>
                </a:solidFill>
              </a:rPr>
              <a:t> </a:t>
            </a:r>
            <a:r>
              <a:rPr sz="2800" dirty="0">
                <a:solidFill>
                  <a:srgbClr val="0000FF"/>
                </a:solidFill>
              </a:rPr>
              <a:t>to</a:t>
            </a:r>
            <a:r>
              <a:rPr sz="2800" spc="-60" dirty="0">
                <a:solidFill>
                  <a:srgbClr val="0000FF"/>
                </a:solidFill>
              </a:rPr>
              <a:t> </a:t>
            </a:r>
            <a:r>
              <a:rPr sz="2800" dirty="0">
                <a:solidFill>
                  <a:srgbClr val="0000FF"/>
                </a:solidFill>
              </a:rPr>
              <a:t>DES</a:t>
            </a:r>
            <a:r>
              <a:rPr sz="2800" dirty="0"/>
              <a:t>,</a:t>
            </a:r>
            <a:r>
              <a:rPr sz="2800" spc="-5" dirty="0"/>
              <a:t> </a:t>
            </a:r>
            <a:r>
              <a:rPr sz="2800" dirty="0"/>
              <a:t>uses</a:t>
            </a:r>
            <a:r>
              <a:rPr sz="2800" spc="-55" dirty="0"/>
              <a:t> </a:t>
            </a:r>
            <a:r>
              <a:rPr sz="2800" dirty="0"/>
              <a:t>multiple</a:t>
            </a:r>
            <a:r>
              <a:rPr sz="2800" spc="-95" dirty="0"/>
              <a:t> </a:t>
            </a:r>
            <a:r>
              <a:rPr sz="2800" spc="-10" dirty="0"/>
              <a:t>encryption </a:t>
            </a:r>
            <a:r>
              <a:rPr sz="2800" dirty="0"/>
              <a:t>with</a:t>
            </a:r>
            <a:r>
              <a:rPr sz="2800" spc="-30" dirty="0"/>
              <a:t> </a:t>
            </a:r>
            <a:r>
              <a:rPr sz="2800" dirty="0"/>
              <a:t>DES</a:t>
            </a:r>
            <a:r>
              <a:rPr sz="2800" spc="-5" dirty="0"/>
              <a:t> </a:t>
            </a:r>
            <a:r>
              <a:rPr sz="2800" dirty="0"/>
              <a:t>and</a:t>
            </a:r>
            <a:r>
              <a:rPr sz="2800" spc="-35" dirty="0"/>
              <a:t> </a:t>
            </a:r>
            <a:r>
              <a:rPr sz="2800" dirty="0"/>
              <a:t>multiple</a:t>
            </a:r>
            <a:r>
              <a:rPr sz="2800" spc="-90" dirty="0"/>
              <a:t> </a:t>
            </a:r>
            <a:r>
              <a:rPr sz="2800" spc="-20" dirty="0"/>
              <a:t>keys</a:t>
            </a:r>
            <a:endParaRPr sz="2800"/>
          </a:p>
          <a:p>
            <a:pPr marL="1116965" marR="467359" indent="-635">
              <a:lnSpc>
                <a:spcPts val="3300"/>
              </a:lnSpc>
              <a:spcBef>
                <a:spcPts val="700"/>
              </a:spcBef>
            </a:pPr>
            <a:r>
              <a:rPr sz="2800" dirty="0"/>
              <a:t>With</a:t>
            </a:r>
            <a:r>
              <a:rPr sz="2800" spc="-110" dirty="0"/>
              <a:t> </a:t>
            </a:r>
            <a:r>
              <a:rPr sz="2800" dirty="0">
                <a:solidFill>
                  <a:srgbClr val="0000FF"/>
                </a:solidFill>
              </a:rPr>
              <a:t>three</a:t>
            </a:r>
            <a:r>
              <a:rPr sz="2800" spc="-30" dirty="0">
                <a:solidFill>
                  <a:srgbClr val="0000FF"/>
                </a:solidFill>
              </a:rPr>
              <a:t> </a:t>
            </a:r>
            <a:r>
              <a:rPr sz="2800" dirty="0">
                <a:solidFill>
                  <a:srgbClr val="0000FF"/>
                </a:solidFill>
              </a:rPr>
              <a:t>distinct</a:t>
            </a:r>
            <a:r>
              <a:rPr sz="2800" spc="-85" dirty="0">
                <a:solidFill>
                  <a:srgbClr val="0000FF"/>
                </a:solidFill>
              </a:rPr>
              <a:t> </a:t>
            </a:r>
            <a:r>
              <a:rPr sz="2800" dirty="0">
                <a:solidFill>
                  <a:srgbClr val="0000FF"/>
                </a:solidFill>
              </a:rPr>
              <a:t>keys</a:t>
            </a:r>
            <a:r>
              <a:rPr sz="2800" dirty="0"/>
              <a:t>,</a:t>
            </a:r>
            <a:r>
              <a:rPr sz="2800" spc="5" dirty="0"/>
              <a:t> </a:t>
            </a:r>
            <a:r>
              <a:rPr sz="2800" dirty="0"/>
              <a:t>3DES</a:t>
            </a:r>
            <a:r>
              <a:rPr sz="2800" spc="-5" dirty="0"/>
              <a:t> </a:t>
            </a:r>
            <a:r>
              <a:rPr sz="2800" dirty="0"/>
              <a:t>has</a:t>
            </a:r>
            <a:r>
              <a:rPr sz="2800" spc="-45" dirty="0"/>
              <a:t> </a:t>
            </a:r>
            <a:r>
              <a:rPr sz="2800" spc="-25" dirty="0"/>
              <a:t>an </a:t>
            </a:r>
            <a:r>
              <a:rPr sz="2800" dirty="0"/>
              <a:t>effective</a:t>
            </a:r>
            <a:r>
              <a:rPr sz="2800" spc="-105" dirty="0"/>
              <a:t> </a:t>
            </a:r>
            <a:r>
              <a:rPr sz="2800" dirty="0"/>
              <a:t>key</a:t>
            </a:r>
            <a:r>
              <a:rPr sz="2800" spc="-35" dirty="0"/>
              <a:t> </a:t>
            </a:r>
            <a:r>
              <a:rPr sz="2800" dirty="0"/>
              <a:t>length</a:t>
            </a:r>
            <a:r>
              <a:rPr sz="2800" spc="-15" dirty="0"/>
              <a:t> </a:t>
            </a:r>
            <a:r>
              <a:rPr sz="2800" dirty="0"/>
              <a:t>of</a:t>
            </a:r>
            <a:r>
              <a:rPr sz="2800" spc="-20" dirty="0"/>
              <a:t> </a:t>
            </a:r>
            <a:r>
              <a:rPr sz="2800" dirty="0"/>
              <a:t>168</a:t>
            </a:r>
            <a:r>
              <a:rPr sz="2800" spc="-15" dirty="0"/>
              <a:t> </a:t>
            </a:r>
            <a:r>
              <a:rPr sz="2800" dirty="0"/>
              <a:t>bits,</a:t>
            </a:r>
            <a:r>
              <a:rPr sz="2800" spc="-45" dirty="0"/>
              <a:t> </a:t>
            </a:r>
            <a:r>
              <a:rPr sz="2800" dirty="0"/>
              <a:t>so</a:t>
            </a:r>
            <a:r>
              <a:rPr sz="2800" spc="-15" dirty="0"/>
              <a:t> </a:t>
            </a:r>
            <a:r>
              <a:rPr sz="2800" dirty="0"/>
              <a:t>it</a:t>
            </a:r>
            <a:r>
              <a:rPr sz="2800" spc="-50" dirty="0"/>
              <a:t> </a:t>
            </a:r>
            <a:r>
              <a:rPr sz="2800" spc="-25" dirty="0"/>
              <a:t>is </a:t>
            </a:r>
            <a:r>
              <a:rPr sz="2800" dirty="0"/>
              <a:t>essentially</a:t>
            </a:r>
            <a:r>
              <a:rPr sz="2800" spc="-40" dirty="0"/>
              <a:t> </a:t>
            </a:r>
            <a:r>
              <a:rPr sz="2800" dirty="0"/>
              <a:t>immune</a:t>
            </a:r>
            <a:r>
              <a:rPr sz="2800" spc="-105" dirty="0"/>
              <a:t> </a:t>
            </a:r>
            <a:r>
              <a:rPr sz="2800" dirty="0"/>
              <a:t>to</a:t>
            </a:r>
            <a:r>
              <a:rPr sz="2800" spc="-15" dirty="0"/>
              <a:t> </a:t>
            </a:r>
            <a:r>
              <a:rPr sz="2800" dirty="0"/>
              <a:t>brute</a:t>
            </a:r>
            <a:r>
              <a:rPr sz="2800" spc="-15" dirty="0"/>
              <a:t> </a:t>
            </a:r>
            <a:r>
              <a:rPr sz="2800" dirty="0"/>
              <a:t>force</a:t>
            </a:r>
            <a:r>
              <a:rPr sz="2800" spc="-45" dirty="0"/>
              <a:t> </a:t>
            </a:r>
            <a:r>
              <a:rPr sz="2800" spc="-10" dirty="0"/>
              <a:t>attacks</a:t>
            </a:r>
            <a:endParaRPr sz="2800"/>
          </a:p>
          <a:p>
            <a:pPr marL="1116965" marR="1067435">
              <a:lnSpc>
                <a:spcPts val="3990"/>
              </a:lnSpc>
              <a:spcBef>
                <a:spcPts val="135"/>
              </a:spcBef>
            </a:pPr>
            <a:r>
              <a:rPr sz="2800" dirty="0">
                <a:solidFill>
                  <a:srgbClr val="0000FF"/>
                </a:solidFill>
              </a:rPr>
              <a:t>Backward</a:t>
            </a:r>
            <a:r>
              <a:rPr sz="2800" spc="-50" dirty="0">
                <a:solidFill>
                  <a:srgbClr val="0000FF"/>
                </a:solidFill>
              </a:rPr>
              <a:t> </a:t>
            </a:r>
            <a:r>
              <a:rPr sz="2800" dirty="0">
                <a:solidFill>
                  <a:srgbClr val="0000FF"/>
                </a:solidFill>
              </a:rPr>
              <a:t>compatible</a:t>
            </a:r>
            <a:r>
              <a:rPr sz="2800" spc="-85" dirty="0">
                <a:solidFill>
                  <a:srgbClr val="0000FF"/>
                </a:solidFill>
              </a:rPr>
              <a:t> </a:t>
            </a:r>
            <a:r>
              <a:rPr sz="2800" dirty="0"/>
              <a:t>with</a:t>
            </a:r>
            <a:r>
              <a:rPr sz="2800" spc="-50" dirty="0"/>
              <a:t> </a:t>
            </a:r>
            <a:r>
              <a:rPr sz="2800" spc="-25" dirty="0"/>
              <a:t>DES </a:t>
            </a:r>
            <a:r>
              <a:rPr sz="2800" dirty="0">
                <a:solidFill>
                  <a:srgbClr val="0000FF"/>
                </a:solidFill>
              </a:rPr>
              <a:t>Principal</a:t>
            </a:r>
            <a:r>
              <a:rPr sz="2800" spc="-40" dirty="0">
                <a:solidFill>
                  <a:srgbClr val="0000FF"/>
                </a:solidFill>
              </a:rPr>
              <a:t> </a:t>
            </a:r>
            <a:r>
              <a:rPr sz="2800" dirty="0">
                <a:solidFill>
                  <a:srgbClr val="0000FF"/>
                </a:solidFill>
              </a:rPr>
              <a:t>drawback</a:t>
            </a:r>
            <a:r>
              <a:rPr sz="2800" spc="-30" dirty="0">
                <a:solidFill>
                  <a:srgbClr val="0000FF"/>
                </a:solidFill>
              </a:rPr>
              <a:t> </a:t>
            </a:r>
            <a:r>
              <a:rPr sz="2800" dirty="0"/>
              <a:t>of</a:t>
            </a:r>
            <a:r>
              <a:rPr sz="2800" spc="-45" dirty="0"/>
              <a:t> </a:t>
            </a:r>
            <a:r>
              <a:rPr sz="2800" dirty="0"/>
              <a:t>DES</a:t>
            </a:r>
            <a:r>
              <a:rPr sz="2800" spc="-45" dirty="0"/>
              <a:t> </a:t>
            </a:r>
            <a:r>
              <a:rPr sz="2800" dirty="0"/>
              <a:t>is</a:t>
            </a:r>
            <a:r>
              <a:rPr sz="2800" spc="-60" dirty="0"/>
              <a:t> </a:t>
            </a:r>
            <a:r>
              <a:rPr sz="2800" dirty="0"/>
              <a:t>that</a:t>
            </a:r>
            <a:r>
              <a:rPr sz="2800" spc="-40" dirty="0"/>
              <a:t> </a:t>
            </a:r>
            <a:r>
              <a:rPr sz="2800" spc="-25" dirty="0"/>
              <a:t>the</a:t>
            </a:r>
            <a:endParaRPr sz="2800"/>
          </a:p>
          <a:p>
            <a:pPr marL="1116965">
              <a:lnSpc>
                <a:spcPts val="3065"/>
              </a:lnSpc>
            </a:pPr>
            <a:r>
              <a:rPr sz="2800" dirty="0"/>
              <a:t>algorithm</a:t>
            </a:r>
            <a:r>
              <a:rPr sz="2800" spc="-25" dirty="0"/>
              <a:t> </a:t>
            </a:r>
            <a:r>
              <a:rPr sz="2800" dirty="0"/>
              <a:t>is</a:t>
            </a:r>
            <a:r>
              <a:rPr sz="2800" spc="-50" dirty="0"/>
              <a:t> </a:t>
            </a:r>
            <a:r>
              <a:rPr sz="2800" dirty="0"/>
              <a:t>relatively</a:t>
            </a:r>
            <a:r>
              <a:rPr sz="2800" spc="-55" dirty="0"/>
              <a:t> </a:t>
            </a:r>
            <a:r>
              <a:rPr sz="2800" dirty="0">
                <a:solidFill>
                  <a:srgbClr val="0000FF"/>
                </a:solidFill>
              </a:rPr>
              <a:t>sluggish</a:t>
            </a:r>
            <a:r>
              <a:rPr sz="2800" spc="-55" dirty="0">
                <a:solidFill>
                  <a:srgbClr val="0000FF"/>
                </a:solidFill>
              </a:rPr>
              <a:t> </a:t>
            </a:r>
            <a:r>
              <a:rPr sz="2800" dirty="0">
                <a:solidFill>
                  <a:srgbClr val="0000FF"/>
                </a:solidFill>
              </a:rPr>
              <a:t>in</a:t>
            </a:r>
            <a:r>
              <a:rPr sz="2800" spc="-25" dirty="0">
                <a:solidFill>
                  <a:srgbClr val="0000FF"/>
                </a:solidFill>
              </a:rPr>
              <a:t> </a:t>
            </a:r>
            <a:r>
              <a:rPr sz="2800" spc="-10" dirty="0">
                <a:solidFill>
                  <a:srgbClr val="0000FF"/>
                </a:solidFill>
              </a:rPr>
              <a:t>software</a:t>
            </a:r>
            <a:endParaRPr sz="28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0124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Advanced</a:t>
            </a:r>
            <a:r>
              <a:rPr sz="3600" spc="-90" dirty="0"/>
              <a:t> </a:t>
            </a:r>
            <a:r>
              <a:rPr sz="3600" dirty="0"/>
              <a:t>Encryption</a:t>
            </a:r>
            <a:r>
              <a:rPr sz="3600" spc="-135" dirty="0"/>
              <a:t> </a:t>
            </a:r>
            <a:r>
              <a:rPr sz="3600" spc="-10" dirty="0"/>
              <a:t>Standard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2376933"/>
            <a:ext cx="87621" cy="952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2956053"/>
            <a:ext cx="87621" cy="952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3535173"/>
            <a:ext cx="87621" cy="952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4594353"/>
            <a:ext cx="87621" cy="9524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47995" rIns="0" bIns="0" rtlCol="0">
            <a:spAutoFit/>
          </a:bodyPr>
          <a:lstStyle/>
          <a:p>
            <a:pPr marL="1156970" marR="941069">
              <a:lnSpc>
                <a:spcPct val="118800"/>
              </a:lnSpc>
              <a:spcBef>
                <a:spcPts val="95"/>
              </a:spcBef>
            </a:pPr>
            <a:r>
              <a:rPr dirty="0"/>
              <a:t>NIST</a:t>
            </a:r>
            <a:r>
              <a:rPr spc="45" dirty="0"/>
              <a:t> </a:t>
            </a:r>
            <a:r>
              <a:rPr dirty="0"/>
              <a:t>call</a:t>
            </a:r>
            <a:r>
              <a:rPr spc="45" dirty="0"/>
              <a:t> </a:t>
            </a:r>
            <a:r>
              <a:rPr dirty="0"/>
              <a:t>for</a:t>
            </a:r>
            <a:r>
              <a:rPr spc="45" dirty="0"/>
              <a:t> </a:t>
            </a:r>
            <a:r>
              <a:rPr dirty="0"/>
              <a:t>proposals</a:t>
            </a:r>
            <a:r>
              <a:rPr spc="45" dirty="0"/>
              <a:t> </a:t>
            </a:r>
            <a:r>
              <a:rPr dirty="0"/>
              <a:t>in</a:t>
            </a:r>
            <a:r>
              <a:rPr spc="50" dirty="0"/>
              <a:t> </a:t>
            </a:r>
            <a:r>
              <a:rPr spc="-20" dirty="0"/>
              <a:t>1997 </a:t>
            </a:r>
            <a:r>
              <a:rPr spc="-20" dirty="0">
                <a:solidFill>
                  <a:srgbClr val="0000FF"/>
                </a:solidFill>
              </a:rPr>
              <a:t>Nov,</a:t>
            </a:r>
            <a:r>
              <a:rPr spc="-40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2001</a:t>
            </a:r>
            <a:r>
              <a:rPr spc="-114" dirty="0">
                <a:solidFill>
                  <a:srgbClr val="0000FF"/>
                </a:solidFill>
              </a:rPr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b="1" dirty="0">
                <a:solidFill>
                  <a:srgbClr val="000066"/>
                </a:solidFill>
                <a:latin typeface="Arial"/>
                <a:cs typeface="Arial"/>
              </a:rPr>
              <a:t>Rijndael</a:t>
            </a:r>
            <a:r>
              <a:rPr b="1" spc="-9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/>
              <a:t>[rain´</a:t>
            </a:r>
            <a:r>
              <a:rPr spc="-114" dirty="0"/>
              <a:t> </a:t>
            </a:r>
            <a:r>
              <a:rPr spc="-20" dirty="0"/>
              <a:t>dow]</a:t>
            </a:r>
          </a:p>
          <a:p>
            <a:pPr marL="1156970" marR="5080">
              <a:lnSpc>
                <a:spcPts val="3779"/>
              </a:lnSpc>
              <a:spcBef>
                <a:spcPts val="894"/>
              </a:spcBef>
            </a:pPr>
            <a:r>
              <a:rPr dirty="0"/>
              <a:t>Symmetric</a:t>
            </a:r>
            <a:r>
              <a:rPr spc="-55" dirty="0"/>
              <a:t> </a:t>
            </a:r>
            <a:r>
              <a:rPr dirty="0"/>
              <a:t>block</a:t>
            </a:r>
            <a:r>
              <a:rPr spc="-50" dirty="0"/>
              <a:t> </a:t>
            </a:r>
            <a:r>
              <a:rPr dirty="0"/>
              <a:t>cipher</a:t>
            </a:r>
            <a:r>
              <a:rPr spc="-55" dirty="0"/>
              <a:t> </a:t>
            </a:r>
            <a:r>
              <a:rPr dirty="0"/>
              <a:t>(128</a:t>
            </a:r>
            <a:r>
              <a:rPr spc="-55" dirty="0"/>
              <a:t> </a:t>
            </a:r>
            <a:r>
              <a:rPr dirty="0"/>
              <a:t>bits)</a:t>
            </a:r>
            <a:r>
              <a:rPr spc="-20" dirty="0"/>
              <a:t> </a:t>
            </a:r>
            <a:r>
              <a:rPr spc="-25" dirty="0"/>
              <a:t>and </a:t>
            </a:r>
            <a:r>
              <a:rPr dirty="0"/>
              <a:t>key</a:t>
            </a:r>
            <a:r>
              <a:rPr spc="-30" dirty="0"/>
              <a:t> </a:t>
            </a:r>
            <a:r>
              <a:rPr dirty="0"/>
              <a:t>lengths</a:t>
            </a:r>
            <a:r>
              <a:rPr spc="-55" dirty="0"/>
              <a:t> </a:t>
            </a:r>
            <a:r>
              <a:rPr dirty="0"/>
              <a:t>128,</a:t>
            </a:r>
            <a:r>
              <a:rPr spc="-35" dirty="0"/>
              <a:t> </a:t>
            </a:r>
            <a:r>
              <a:rPr dirty="0"/>
              <a:t>192,</a:t>
            </a:r>
            <a:r>
              <a:rPr spc="-35" dirty="0"/>
              <a:t> </a:t>
            </a:r>
            <a:r>
              <a:rPr spc="-25" dirty="0"/>
              <a:t>256</a:t>
            </a:r>
          </a:p>
          <a:p>
            <a:pPr marL="1156970" marR="589280" indent="-635">
              <a:lnSpc>
                <a:spcPts val="3750"/>
              </a:lnSpc>
              <a:spcBef>
                <a:spcPts val="795"/>
              </a:spcBef>
            </a:pPr>
            <a:r>
              <a:rPr dirty="0"/>
              <a:t>Two</a:t>
            </a:r>
            <a:r>
              <a:rPr spc="-95" dirty="0"/>
              <a:t> </a:t>
            </a:r>
            <a:r>
              <a:rPr dirty="0"/>
              <a:t>Flemish</a:t>
            </a:r>
            <a:r>
              <a:rPr spc="-180" dirty="0"/>
              <a:t> </a:t>
            </a:r>
            <a:r>
              <a:rPr dirty="0"/>
              <a:t>cryptographers:</a:t>
            </a:r>
            <a:r>
              <a:rPr spc="-135" dirty="0"/>
              <a:t> </a:t>
            </a:r>
            <a:r>
              <a:rPr spc="-20" dirty="0">
                <a:solidFill>
                  <a:srgbClr val="0000FF"/>
                </a:solidFill>
              </a:rPr>
              <a:t>Joan </a:t>
            </a:r>
            <a:r>
              <a:rPr dirty="0">
                <a:solidFill>
                  <a:srgbClr val="0000FF"/>
                </a:solidFill>
              </a:rPr>
              <a:t>Daeman</a:t>
            </a:r>
            <a:r>
              <a:rPr spc="-100" dirty="0">
                <a:solidFill>
                  <a:srgbClr val="0000FF"/>
                </a:solidFill>
              </a:rPr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>
                <a:solidFill>
                  <a:srgbClr val="0000FF"/>
                </a:solidFill>
              </a:rPr>
              <a:t>Vincent</a:t>
            </a:r>
            <a:r>
              <a:rPr spc="-90" dirty="0">
                <a:solidFill>
                  <a:srgbClr val="0000FF"/>
                </a:solidFill>
              </a:rPr>
              <a:t> </a:t>
            </a:r>
            <a:r>
              <a:rPr spc="-10" dirty="0">
                <a:solidFill>
                  <a:srgbClr val="0000FF"/>
                </a:solidFill>
              </a:rPr>
              <a:t>Rijmen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6217" y="349948"/>
            <a:ext cx="3649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Overview</a:t>
            </a:r>
            <a:r>
              <a:rPr sz="3600" spc="25" dirty="0"/>
              <a:t> </a:t>
            </a:r>
            <a:r>
              <a:rPr sz="3600" dirty="0"/>
              <a:t>of</a:t>
            </a:r>
            <a:r>
              <a:rPr sz="3600" spc="-200" dirty="0"/>
              <a:t> </a:t>
            </a:r>
            <a:r>
              <a:rPr sz="3600" spc="-25" dirty="0"/>
              <a:t>AES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088" y="2882710"/>
            <a:ext cx="87629" cy="914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088" y="3244660"/>
            <a:ext cx="87629" cy="914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088" y="3606610"/>
            <a:ext cx="87629" cy="914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20188" y="2192168"/>
            <a:ext cx="2678430" cy="19088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55015" marR="5080" indent="-742950" algn="just">
              <a:lnSpc>
                <a:spcPct val="117400"/>
              </a:lnSpc>
              <a:spcBef>
                <a:spcPts val="135"/>
              </a:spcBef>
            </a:pPr>
            <a:r>
              <a:rPr sz="2400" b="1" spc="-20" dirty="0">
                <a:latin typeface="Arial"/>
                <a:cs typeface="Arial"/>
              </a:rPr>
              <a:t>4Transformations: </a:t>
            </a:r>
            <a:r>
              <a:rPr sz="2000" dirty="0">
                <a:latin typeface="Arial"/>
                <a:cs typeface="Arial"/>
              </a:rPr>
              <a:t>Substitute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Bytes </a:t>
            </a:r>
            <a:r>
              <a:rPr sz="2000" dirty="0">
                <a:latin typeface="Arial"/>
                <a:cs typeface="Arial"/>
              </a:rPr>
              <a:t>Shift</a:t>
            </a:r>
            <a:r>
              <a:rPr sz="2000" spc="-20" dirty="0">
                <a:latin typeface="Arial"/>
                <a:cs typeface="Arial"/>
              </a:rPr>
              <a:t> Rows</a:t>
            </a:r>
            <a:endParaRPr sz="2000">
              <a:latin typeface="Arial"/>
              <a:cs typeface="Arial"/>
            </a:endParaRPr>
          </a:p>
          <a:p>
            <a:pPr marL="755015" marR="134620" algn="just">
              <a:lnSpc>
                <a:spcPct val="118700"/>
              </a:lnSpc>
            </a:pPr>
            <a:r>
              <a:rPr sz="2000" dirty="0">
                <a:latin typeface="Arial"/>
                <a:cs typeface="Arial"/>
              </a:rPr>
              <a:t>Mix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Columns </a:t>
            </a:r>
            <a:r>
              <a:rPr sz="2000" dirty="0">
                <a:latin typeface="Arial"/>
                <a:cs typeface="Arial"/>
              </a:rPr>
              <a:t>Add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Round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Key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088" y="3968560"/>
            <a:ext cx="87629" cy="9143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185160" y="1085850"/>
            <a:ext cx="5654040" cy="5097780"/>
            <a:chOff x="3185160" y="1085850"/>
            <a:chExt cx="5654040" cy="50977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4210" y="1104900"/>
              <a:ext cx="5615939" cy="50596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94685" y="1095375"/>
              <a:ext cx="5634990" cy="5078730"/>
            </a:xfrm>
            <a:custGeom>
              <a:avLst/>
              <a:gdLst/>
              <a:ahLst/>
              <a:cxnLst/>
              <a:rect l="l" t="t" r="r" b="b"/>
              <a:pathLst>
                <a:path w="5634990" h="5078730">
                  <a:moveTo>
                    <a:pt x="0" y="0"/>
                  </a:moveTo>
                  <a:lnTo>
                    <a:pt x="5634990" y="0"/>
                  </a:lnTo>
                  <a:lnTo>
                    <a:pt x="5634990" y="5078730"/>
                  </a:lnTo>
                  <a:lnTo>
                    <a:pt x="0" y="507873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2430" rIns="0" bIns="0" rtlCol="0">
            <a:spAutoFit/>
          </a:bodyPr>
          <a:lstStyle/>
          <a:p>
            <a:pPr marL="2287270">
              <a:lnSpc>
                <a:spcPct val="100000"/>
              </a:lnSpc>
              <a:spcBef>
                <a:spcPts val="90"/>
              </a:spcBef>
            </a:pPr>
            <a:r>
              <a:rPr sz="4000" dirty="0"/>
              <a:t>AES</a:t>
            </a:r>
            <a:r>
              <a:rPr sz="4000" spc="-80" dirty="0"/>
              <a:t> </a:t>
            </a:r>
            <a:r>
              <a:rPr sz="4000" spc="-20" dirty="0"/>
              <a:t>URLS</a:t>
            </a:r>
            <a:endParaRPr sz="4000"/>
          </a:p>
        </p:txBody>
      </p:sp>
      <p:pic>
        <p:nvPicPr>
          <p:cNvPr id="3" name="object 3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404" y="1993710"/>
            <a:ext cx="87617" cy="91439"/>
          </a:xfrm>
          <a:prstGeom prst="rect">
            <a:avLst/>
          </a:prstGeom>
        </p:spPr>
      </p:pic>
      <p:pic>
        <p:nvPicPr>
          <p:cNvPr id="4" name="object 4">
            <a:hlinkClick r:id="rId4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404" y="3334830"/>
            <a:ext cx="87617" cy="91438"/>
          </a:xfrm>
          <a:prstGeom prst="rect">
            <a:avLst/>
          </a:prstGeom>
        </p:spPr>
      </p:pic>
      <p:pic>
        <p:nvPicPr>
          <p:cNvPr id="5" name="object 5">
            <a:hlinkClick r:id="rId5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404" y="4679760"/>
            <a:ext cx="87617" cy="914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53599" y="1695260"/>
            <a:ext cx="7466330" cy="35560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183515">
              <a:lnSpc>
                <a:spcPts val="3270"/>
              </a:lnSpc>
              <a:spcBef>
                <a:spcPts val="270"/>
              </a:spcBef>
            </a:pPr>
            <a:r>
              <a:rPr sz="2800" u="sng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  <a:hlinkClick r:id="rId2"/>
              </a:rPr>
              <a:t>http://csrc.nist.gov/CryptoToolkit/aes/rijndael/</a:t>
            </a:r>
            <a:r>
              <a:rPr sz="2800" u="none" spc="-170" dirty="0">
                <a:solidFill>
                  <a:srgbClr val="CCCCFF"/>
                </a:solidFill>
                <a:latin typeface="Arial"/>
                <a:cs typeface="Arial"/>
              </a:rPr>
              <a:t> </a:t>
            </a:r>
            <a:r>
              <a:rPr sz="2800" u="none" spc="-50" dirty="0">
                <a:latin typeface="Arial"/>
                <a:cs typeface="Arial"/>
              </a:rPr>
              <a:t>- </a:t>
            </a:r>
            <a:r>
              <a:rPr sz="2800" u="none" spc="-20" dirty="0">
                <a:latin typeface="Arial"/>
                <a:cs typeface="Arial"/>
              </a:rPr>
              <a:t>NIST</a:t>
            </a:r>
            <a:r>
              <a:rPr sz="2800" u="none" spc="-160" dirty="0">
                <a:latin typeface="Arial"/>
                <a:cs typeface="Arial"/>
              </a:rPr>
              <a:t> </a:t>
            </a:r>
            <a:r>
              <a:rPr sz="2800" u="none" spc="-25" dirty="0">
                <a:latin typeface="Arial"/>
                <a:cs typeface="Arial"/>
              </a:rPr>
              <a:t>AES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ts val="3329"/>
              </a:lnSpc>
            </a:pPr>
            <a:r>
              <a:rPr sz="2800" u="sng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  <a:hlinkClick r:id="rId4"/>
              </a:rPr>
              <a:t>http://www.esat.kuleuven.ac.be/~rijmen/rijndael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329"/>
              </a:lnSpc>
            </a:pPr>
            <a:r>
              <a:rPr sz="2800" u="sng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  <a:hlinkClick r:id="rId4"/>
              </a:rPr>
              <a:t>/</a:t>
            </a:r>
            <a:r>
              <a:rPr sz="2800" u="none" spc="-25" dirty="0">
                <a:solidFill>
                  <a:srgbClr val="CCCCFF"/>
                </a:solidFill>
                <a:latin typeface="Arial"/>
                <a:cs typeface="Arial"/>
                <a:hlinkClick r:id="rId4"/>
              </a:rPr>
              <a:t> </a:t>
            </a:r>
            <a:r>
              <a:rPr sz="2800" u="none" dirty="0">
                <a:latin typeface="Arial"/>
                <a:cs typeface="Arial"/>
                <a:hlinkClick r:id="rId4"/>
              </a:rPr>
              <a:t>-</a:t>
            </a:r>
            <a:r>
              <a:rPr sz="2800" u="none" spc="-25" dirty="0">
                <a:latin typeface="Arial"/>
                <a:cs typeface="Arial"/>
                <a:hlinkClick r:id="rId4"/>
              </a:rPr>
              <a:t> </a:t>
            </a:r>
            <a:r>
              <a:rPr sz="2800" u="none" dirty="0">
                <a:latin typeface="Arial"/>
                <a:cs typeface="Arial"/>
                <a:hlinkClick r:id="rId4"/>
              </a:rPr>
              <a:t>Rijndael</a:t>
            </a:r>
            <a:r>
              <a:rPr sz="2800" u="none" spc="-15" dirty="0">
                <a:latin typeface="Arial"/>
                <a:cs typeface="Arial"/>
                <a:hlinkClick r:id="rId4"/>
              </a:rPr>
              <a:t> </a:t>
            </a:r>
            <a:r>
              <a:rPr sz="2800" u="none" dirty="0">
                <a:latin typeface="Arial"/>
                <a:cs typeface="Arial"/>
                <a:hlinkClick r:id="rId4"/>
              </a:rPr>
              <a:t>Home</a:t>
            </a:r>
            <a:r>
              <a:rPr sz="2800" u="none" spc="-50" dirty="0">
                <a:latin typeface="Arial"/>
                <a:cs typeface="Arial"/>
                <a:hlinkClick r:id="rId4"/>
              </a:rPr>
              <a:t> </a:t>
            </a:r>
            <a:r>
              <a:rPr sz="2800" u="none" spc="-20" dirty="0">
                <a:latin typeface="Arial"/>
                <a:cs typeface="Arial"/>
                <a:hlinkClick r:id="rId4"/>
              </a:rPr>
              <a:t>Page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2800">
              <a:latin typeface="Arial"/>
              <a:cs typeface="Arial"/>
            </a:endParaRPr>
          </a:p>
          <a:p>
            <a:pPr marL="12700">
              <a:lnSpc>
                <a:spcPts val="3329"/>
              </a:lnSpc>
            </a:pPr>
            <a:r>
              <a:rPr sz="2800" u="sng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  <a:hlinkClick r:id="rId5"/>
              </a:rPr>
              <a:t>http://www.esat.kuleuven.ac.be/~rijmen/rijndael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329"/>
              </a:lnSpc>
            </a:pPr>
            <a:r>
              <a:rPr sz="2800" u="sng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Arial"/>
                <a:cs typeface="Arial"/>
                <a:hlinkClick r:id="rId5"/>
              </a:rPr>
              <a:t>/Rijndael_Anim.zip</a:t>
            </a:r>
            <a:r>
              <a:rPr sz="2800" u="none" spc="-85" dirty="0">
                <a:solidFill>
                  <a:srgbClr val="CCCCFF"/>
                </a:solidFill>
                <a:latin typeface="Arial"/>
                <a:cs typeface="Arial"/>
                <a:hlinkClick r:id="rId5"/>
              </a:rPr>
              <a:t> </a:t>
            </a:r>
            <a:r>
              <a:rPr sz="2800" u="none" dirty="0">
                <a:latin typeface="Arial"/>
                <a:cs typeface="Arial"/>
                <a:hlinkClick r:id="rId5"/>
              </a:rPr>
              <a:t>-</a:t>
            </a:r>
            <a:r>
              <a:rPr sz="2800" u="none" spc="-25" dirty="0">
                <a:latin typeface="Arial"/>
                <a:cs typeface="Arial"/>
                <a:hlinkClick r:id="rId5"/>
              </a:rPr>
              <a:t> </a:t>
            </a:r>
            <a:r>
              <a:rPr sz="2800" u="none" spc="-10" dirty="0">
                <a:latin typeface="Arial"/>
                <a:cs typeface="Arial"/>
                <a:hlinkClick r:id="rId5"/>
              </a:rPr>
              <a:t>Great</a:t>
            </a:r>
            <a:r>
              <a:rPr sz="2800" u="none" spc="-185" dirty="0">
                <a:latin typeface="Arial"/>
                <a:cs typeface="Arial"/>
                <a:hlinkClick r:id="rId5"/>
              </a:rPr>
              <a:t> </a:t>
            </a:r>
            <a:r>
              <a:rPr sz="2800" u="none" spc="-10" dirty="0">
                <a:latin typeface="Arial"/>
                <a:cs typeface="Arial"/>
                <a:hlinkClick r:id="rId5"/>
              </a:rPr>
              <a:t>Animation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8052" y="425513"/>
            <a:ext cx="7691120" cy="5259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685" algn="ctr">
              <a:lnSpc>
                <a:spcPts val="3810"/>
              </a:lnSpc>
              <a:spcBef>
                <a:spcPts val="110"/>
              </a:spcBef>
            </a:pPr>
            <a:r>
              <a:rPr sz="3200" b="1" spc="-20" dirty="0">
                <a:latin typeface="Arial"/>
                <a:cs typeface="Arial"/>
              </a:rPr>
              <a:t>IDEA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ts val="3810"/>
              </a:lnSpc>
            </a:pPr>
            <a:r>
              <a:rPr sz="3200" b="1" dirty="0">
                <a:latin typeface="Arial"/>
                <a:cs typeface="Arial"/>
              </a:rPr>
              <a:t>International</a:t>
            </a:r>
            <a:r>
              <a:rPr sz="3200" b="1" spc="-1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Data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Encryption</a:t>
            </a:r>
            <a:r>
              <a:rPr sz="3200" b="1" spc="-13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Algorithm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3200">
              <a:latin typeface="Arial"/>
              <a:cs typeface="Arial"/>
            </a:endParaRPr>
          </a:p>
          <a:p>
            <a:pPr marL="605155" marR="978535">
              <a:lnSpc>
                <a:spcPts val="3779"/>
              </a:lnSpc>
            </a:pP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1991</a:t>
            </a:r>
            <a:r>
              <a:rPr sz="3200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by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Swiss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Federal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Institute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of </a:t>
            </a:r>
            <a:r>
              <a:rPr sz="3200" spc="-10" dirty="0">
                <a:latin typeface="Arial"/>
                <a:cs typeface="Arial"/>
              </a:rPr>
              <a:t>Technology</a:t>
            </a:r>
            <a:endParaRPr sz="3200">
              <a:latin typeface="Arial"/>
              <a:cs typeface="Arial"/>
            </a:endParaRPr>
          </a:p>
          <a:p>
            <a:pPr marL="605155">
              <a:lnSpc>
                <a:spcPct val="100000"/>
              </a:lnSpc>
              <a:spcBef>
                <a:spcPts val="605"/>
              </a:spcBef>
            </a:pPr>
            <a:r>
              <a:rPr sz="3200" dirty="0">
                <a:latin typeface="Arial"/>
                <a:cs typeface="Arial"/>
              </a:rPr>
              <a:t>Uses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128-bit</a:t>
            </a:r>
            <a:r>
              <a:rPr sz="3200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key</a:t>
            </a:r>
            <a:endParaRPr sz="3200">
              <a:latin typeface="Arial"/>
              <a:cs typeface="Arial"/>
            </a:endParaRPr>
          </a:p>
          <a:p>
            <a:pPr marL="605155" marR="679450">
              <a:lnSpc>
                <a:spcPct val="1187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Complex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functions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replace</a:t>
            </a:r>
            <a:r>
              <a:rPr sz="3200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S-boxes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Highly</a:t>
            </a:r>
            <a:r>
              <a:rPr sz="32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resistant</a:t>
            </a:r>
            <a:r>
              <a:rPr sz="3200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0" dirty="0">
                <a:latin typeface="Arial"/>
                <a:cs typeface="Arial"/>
              </a:rPr>
              <a:t> cryptanalysis </a:t>
            </a:r>
            <a:r>
              <a:rPr sz="3200" dirty="0">
                <a:latin typeface="Arial"/>
                <a:cs typeface="Arial"/>
              </a:rPr>
              <a:t>Used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Arial"/>
                <a:cs typeface="Arial"/>
              </a:rPr>
              <a:t>PGP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1406" rIns="0" bIns="0" rtlCol="0">
            <a:spAutoFit/>
          </a:bodyPr>
          <a:lstStyle/>
          <a:p>
            <a:pPr marL="240157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Blowfish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2376933"/>
            <a:ext cx="87621" cy="952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2956053"/>
            <a:ext cx="87621" cy="952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4015233"/>
            <a:ext cx="87621" cy="952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4594353"/>
            <a:ext cx="87621" cy="952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02888" y="1939037"/>
            <a:ext cx="6219825" cy="329819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1993</a:t>
            </a:r>
            <a:r>
              <a:rPr sz="3200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by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Bruce</a:t>
            </a:r>
            <a:r>
              <a:rPr sz="32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Schneier</a:t>
            </a:r>
            <a:endParaRPr sz="3200">
              <a:latin typeface="Arial"/>
              <a:cs typeface="Arial"/>
            </a:endParaRPr>
          </a:p>
          <a:p>
            <a:pPr marL="12700" marR="5080" indent="-635">
              <a:lnSpc>
                <a:spcPts val="3779"/>
              </a:lnSpc>
              <a:spcBef>
                <a:spcPts val="900"/>
              </a:spcBef>
            </a:pPr>
            <a:r>
              <a:rPr sz="3200" dirty="0">
                <a:latin typeface="Arial"/>
                <a:cs typeface="Arial"/>
              </a:rPr>
              <a:t>Easy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implement;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high</a:t>
            </a:r>
            <a:r>
              <a:rPr sz="32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execution speed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Variable</a:t>
            </a:r>
            <a:r>
              <a:rPr sz="3200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key</a:t>
            </a:r>
            <a:r>
              <a:rPr sz="3200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length</a:t>
            </a:r>
            <a:r>
              <a:rPr sz="3200" spc="-1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up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 448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bits</a:t>
            </a:r>
            <a:endParaRPr sz="3200">
              <a:latin typeface="Arial"/>
              <a:cs typeface="Arial"/>
            </a:endParaRPr>
          </a:p>
          <a:p>
            <a:pPr marL="12700" marR="346075">
              <a:lnSpc>
                <a:spcPts val="3750"/>
              </a:lnSpc>
              <a:spcBef>
                <a:spcPts val="915"/>
              </a:spcBef>
            </a:pPr>
            <a:r>
              <a:rPr sz="3200" dirty="0">
                <a:latin typeface="Arial"/>
                <a:cs typeface="Arial"/>
              </a:rPr>
              <a:t>Used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number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commercial applications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1406" rIns="0" bIns="0" rtlCol="0">
            <a:spAutoFit/>
          </a:bodyPr>
          <a:lstStyle/>
          <a:p>
            <a:pPr marL="3011170">
              <a:lnSpc>
                <a:spcPct val="100000"/>
              </a:lnSpc>
              <a:spcBef>
                <a:spcPts val="110"/>
              </a:spcBef>
            </a:pPr>
            <a:r>
              <a:rPr spc="-25" dirty="0"/>
              <a:t>RC5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2376933"/>
            <a:ext cx="87621" cy="952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3436113"/>
            <a:ext cx="87621" cy="952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4015233"/>
            <a:ext cx="87621" cy="952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4594353"/>
            <a:ext cx="87621" cy="9524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62041" rIns="0" bIns="0" rtlCol="0">
            <a:spAutoFit/>
          </a:bodyPr>
          <a:lstStyle/>
          <a:p>
            <a:pPr marL="1156970" marR="965200">
              <a:lnSpc>
                <a:spcPts val="3779"/>
              </a:lnSpc>
              <a:spcBef>
                <a:spcPts val="285"/>
              </a:spcBef>
            </a:pPr>
            <a:r>
              <a:rPr dirty="0">
                <a:solidFill>
                  <a:srgbClr val="0000FF"/>
                </a:solidFill>
              </a:rPr>
              <a:t>1994</a:t>
            </a:r>
            <a:r>
              <a:rPr spc="-85" dirty="0">
                <a:solidFill>
                  <a:srgbClr val="0000FF"/>
                </a:solidFill>
              </a:rPr>
              <a:t> </a:t>
            </a:r>
            <a:r>
              <a:rPr dirty="0"/>
              <a:t>by</a:t>
            </a:r>
            <a:r>
              <a:rPr spc="-15" dirty="0"/>
              <a:t> </a:t>
            </a:r>
            <a:r>
              <a:rPr dirty="0">
                <a:solidFill>
                  <a:srgbClr val="0000FF"/>
                </a:solidFill>
              </a:rPr>
              <a:t>Ron</a:t>
            </a:r>
            <a:r>
              <a:rPr spc="-20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Rivest</a:t>
            </a:r>
            <a:r>
              <a:rPr dirty="0"/>
              <a:t>,</a:t>
            </a:r>
            <a:r>
              <a:rPr spc="-25" dirty="0"/>
              <a:t> </a:t>
            </a:r>
            <a:r>
              <a:rPr dirty="0"/>
              <a:t>one</a:t>
            </a:r>
            <a:r>
              <a:rPr spc="-4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spc="-25" dirty="0"/>
              <a:t>the </a:t>
            </a:r>
            <a:r>
              <a:rPr dirty="0"/>
              <a:t>inventors</a:t>
            </a:r>
            <a:r>
              <a:rPr spc="-10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RSA</a:t>
            </a:r>
            <a:r>
              <a:rPr spc="-175" dirty="0"/>
              <a:t> </a:t>
            </a:r>
            <a:r>
              <a:rPr spc="-10" dirty="0"/>
              <a:t>algorithm</a:t>
            </a:r>
          </a:p>
          <a:p>
            <a:pPr marL="1156970">
              <a:lnSpc>
                <a:spcPct val="100000"/>
              </a:lnSpc>
              <a:spcBef>
                <a:spcPts val="605"/>
              </a:spcBef>
            </a:pPr>
            <a:r>
              <a:rPr dirty="0"/>
              <a:t>Defined</a:t>
            </a:r>
            <a:r>
              <a:rPr spc="-75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spc="-10" dirty="0">
                <a:solidFill>
                  <a:srgbClr val="0000FF"/>
                </a:solidFill>
              </a:rPr>
              <a:t>RFC2040</a:t>
            </a:r>
          </a:p>
          <a:p>
            <a:pPr marL="1156970">
              <a:lnSpc>
                <a:spcPct val="100000"/>
              </a:lnSpc>
              <a:spcBef>
                <a:spcPts val="720"/>
              </a:spcBef>
            </a:pPr>
            <a:r>
              <a:rPr dirty="0"/>
              <a:t>Suitable</a:t>
            </a:r>
            <a:r>
              <a:rPr spc="-75" dirty="0"/>
              <a:t> </a:t>
            </a:r>
            <a:r>
              <a:rPr dirty="0"/>
              <a:t>for</a:t>
            </a:r>
            <a:r>
              <a:rPr spc="-35" dirty="0"/>
              <a:t> </a:t>
            </a:r>
            <a:r>
              <a:rPr dirty="0"/>
              <a:t>hardware</a:t>
            </a:r>
            <a:r>
              <a:rPr spc="-60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software</a:t>
            </a:r>
          </a:p>
          <a:p>
            <a:pPr marL="1156970" marR="5080" indent="-635">
              <a:lnSpc>
                <a:spcPts val="3750"/>
              </a:lnSpc>
              <a:spcBef>
                <a:spcPts val="920"/>
              </a:spcBef>
            </a:pPr>
            <a:r>
              <a:rPr dirty="0"/>
              <a:t>Simple,</a:t>
            </a:r>
            <a:r>
              <a:rPr spc="-105" dirty="0"/>
              <a:t> </a:t>
            </a:r>
            <a:r>
              <a:rPr dirty="0">
                <a:solidFill>
                  <a:srgbClr val="0000FF"/>
                </a:solidFill>
              </a:rPr>
              <a:t>fast,</a:t>
            </a:r>
            <a:r>
              <a:rPr spc="-80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variable</a:t>
            </a:r>
            <a:r>
              <a:rPr spc="-125" dirty="0">
                <a:solidFill>
                  <a:srgbClr val="0000FF"/>
                </a:solidFill>
              </a:rPr>
              <a:t> </a:t>
            </a:r>
            <a:r>
              <a:rPr dirty="0">
                <a:solidFill>
                  <a:srgbClr val="0000FF"/>
                </a:solidFill>
              </a:rPr>
              <a:t>length</a:t>
            </a:r>
            <a:r>
              <a:rPr spc="-100" dirty="0">
                <a:solidFill>
                  <a:srgbClr val="0000FF"/>
                </a:solidFill>
              </a:rPr>
              <a:t> </a:t>
            </a:r>
            <a:r>
              <a:rPr spc="-25" dirty="0">
                <a:solidFill>
                  <a:srgbClr val="0000FF"/>
                </a:solidFill>
              </a:rPr>
              <a:t>key</a:t>
            </a:r>
            <a:r>
              <a:rPr spc="-25" dirty="0"/>
              <a:t>,</a:t>
            </a:r>
            <a:r>
              <a:rPr spc="15" dirty="0"/>
              <a:t> </a:t>
            </a:r>
            <a:r>
              <a:rPr spc="-25" dirty="0"/>
              <a:t>low </a:t>
            </a:r>
            <a:r>
              <a:rPr dirty="0"/>
              <a:t>memory</a:t>
            </a:r>
            <a:r>
              <a:rPr spc="-85" dirty="0"/>
              <a:t> </a:t>
            </a:r>
            <a:r>
              <a:rPr spc="-10" dirty="0"/>
              <a:t>requirements</a:t>
            </a:r>
          </a:p>
          <a:p>
            <a:pPr marL="1156970">
              <a:lnSpc>
                <a:spcPct val="100000"/>
              </a:lnSpc>
              <a:spcBef>
                <a:spcPts val="610"/>
              </a:spcBef>
            </a:pPr>
            <a:r>
              <a:rPr dirty="0">
                <a:solidFill>
                  <a:srgbClr val="0000FF"/>
                </a:solidFill>
              </a:rPr>
              <a:t>High</a:t>
            </a:r>
            <a:r>
              <a:rPr spc="-25" dirty="0">
                <a:solidFill>
                  <a:srgbClr val="0000FF"/>
                </a:solidFill>
              </a:rPr>
              <a:t> </a:t>
            </a:r>
            <a:r>
              <a:rPr spc="-10" dirty="0">
                <a:solidFill>
                  <a:srgbClr val="0000FF"/>
                </a:solidFill>
              </a:rPr>
              <a:t>security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5649723"/>
            <a:ext cx="87621" cy="9524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1406" rIns="0" bIns="0" rtlCol="0">
            <a:spAutoFit/>
          </a:bodyPr>
          <a:lstStyle/>
          <a:p>
            <a:pPr marL="2263775">
              <a:lnSpc>
                <a:spcPct val="100000"/>
              </a:lnSpc>
              <a:spcBef>
                <a:spcPts val="110"/>
              </a:spcBef>
            </a:pPr>
            <a:r>
              <a:rPr spc="-70" dirty="0"/>
              <a:t>CAST-</a:t>
            </a:r>
            <a:r>
              <a:rPr spc="-25" dirty="0"/>
              <a:t>128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2376933"/>
            <a:ext cx="87621" cy="952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2956053"/>
            <a:ext cx="87621" cy="952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3535173"/>
            <a:ext cx="87621" cy="952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4114293"/>
            <a:ext cx="87621" cy="952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4697223"/>
            <a:ext cx="87621" cy="9524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02888" y="1939037"/>
            <a:ext cx="5685155" cy="292481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1997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Entrust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Technologies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200" dirty="0">
                <a:latin typeface="Arial"/>
                <a:cs typeface="Arial"/>
              </a:rPr>
              <a:t>RFC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2144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200" dirty="0">
                <a:latin typeface="Arial"/>
                <a:cs typeface="Arial"/>
              </a:rPr>
              <a:t>Extensively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reviewed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ts val="4590"/>
              </a:lnSpc>
              <a:spcBef>
                <a:spcPts val="75"/>
              </a:spcBef>
            </a:pP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Variable</a:t>
            </a:r>
            <a:r>
              <a:rPr sz="3200" spc="-10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key</a:t>
            </a:r>
            <a:r>
              <a:rPr sz="3200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length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40-128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bits </a:t>
            </a:r>
            <a:r>
              <a:rPr sz="3200" dirty="0">
                <a:latin typeface="Arial"/>
                <a:cs typeface="Arial"/>
              </a:rPr>
              <a:t>Used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0000FF"/>
                </a:solidFill>
                <a:latin typeface="Arial"/>
                <a:cs typeface="Arial"/>
              </a:rPr>
              <a:t>PGP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586" y="494409"/>
            <a:ext cx="7941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Conventional</a:t>
            </a:r>
            <a:r>
              <a:rPr sz="3600" spc="-155" dirty="0"/>
              <a:t> </a:t>
            </a:r>
            <a:r>
              <a:rPr sz="3600" dirty="0"/>
              <a:t>Encryption</a:t>
            </a:r>
            <a:r>
              <a:rPr sz="3600" spc="-245" dirty="0"/>
              <a:t> </a:t>
            </a:r>
            <a:r>
              <a:rPr sz="3600" spc="-10" dirty="0"/>
              <a:t>Algorithms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771650"/>
            <a:ext cx="8763000" cy="27432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261" y="496760"/>
            <a:ext cx="6226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Encrypting</a:t>
            </a:r>
            <a:r>
              <a:rPr sz="3600" spc="-20" dirty="0"/>
              <a:t> </a:t>
            </a:r>
            <a:r>
              <a:rPr sz="3600" dirty="0"/>
              <a:t>a</a:t>
            </a:r>
            <a:r>
              <a:rPr sz="3600" spc="-85" dirty="0"/>
              <a:t> </a:t>
            </a:r>
            <a:r>
              <a:rPr sz="3600" dirty="0"/>
              <a:t>Large</a:t>
            </a:r>
            <a:r>
              <a:rPr sz="3600" spc="-85" dirty="0"/>
              <a:t> </a:t>
            </a:r>
            <a:r>
              <a:rPr sz="3600" spc="-10" dirty="0"/>
              <a:t>Message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75" y="1555433"/>
            <a:ext cx="87617" cy="952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75" y="2690813"/>
            <a:ext cx="87617" cy="952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6475" y="3288983"/>
            <a:ext cx="102869" cy="1066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75" y="4321493"/>
            <a:ext cx="87617" cy="952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6475" y="4919663"/>
            <a:ext cx="102869" cy="1066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75" y="5952173"/>
            <a:ext cx="87617" cy="9524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79475" y="1207452"/>
            <a:ext cx="7813675" cy="539178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212090">
              <a:lnSpc>
                <a:spcPts val="3779"/>
              </a:lnSpc>
              <a:spcBef>
                <a:spcPts val="285"/>
              </a:spcBef>
            </a:pPr>
            <a:r>
              <a:rPr sz="3200" dirty="0">
                <a:latin typeface="Arial"/>
                <a:cs typeface="Arial"/>
              </a:rPr>
              <a:t>So,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we’ve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got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good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block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cipher,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but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our </a:t>
            </a:r>
            <a:r>
              <a:rPr sz="3200" dirty="0">
                <a:latin typeface="Arial"/>
                <a:cs typeface="Arial"/>
              </a:rPr>
              <a:t>plaintext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larger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than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128-bit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block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size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Electronic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Code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Book</a:t>
            </a:r>
            <a:r>
              <a:rPr sz="3200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(ECB)</a:t>
            </a:r>
            <a:r>
              <a:rPr sz="3200" spc="-2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mode</a:t>
            </a:r>
            <a:endParaRPr sz="3200">
              <a:latin typeface="Arial"/>
              <a:cs typeface="Arial"/>
            </a:endParaRPr>
          </a:p>
          <a:p>
            <a:pPr marL="412750" marR="573405">
              <a:lnSpc>
                <a:spcPts val="3300"/>
              </a:lnSpc>
              <a:spcBef>
                <a:spcPts val="1490"/>
              </a:spcBef>
            </a:pPr>
            <a:r>
              <a:rPr sz="2800" dirty="0">
                <a:latin typeface="Arial"/>
                <a:cs typeface="Arial"/>
              </a:rPr>
              <a:t>Split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plaintext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into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blocks,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encrypt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each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one </a:t>
            </a:r>
            <a:r>
              <a:rPr sz="2800" dirty="0">
                <a:latin typeface="Arial"/>
                <a:cs typeface="Arial"/>
              </a:rPr>
              <a:t>separately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using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block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cipher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Cipher</a:t>
            </a:r>
            <a:r>
              <a:rPr sz="3200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Block</a:t>
            </a:r>
            <a:r>
              <a:rPr sz="3200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Chaining</a:t>
            </a:r>
            <a:r>
              <a:rPr sz="3200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CC"/>
                </a:solidFill>
                <a:latin typeface="Arial"/>
                <a:cs typeface="Arial"/>
              </a:rPr>
              <a:t>(CBC)</a:t>
            </a:r>
            <a:r>
              <a:rPr sz="3200" spc="-114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mode</a:t>
            </a:r>
            <a:endParaRPr sz="3200">
              <a:latin typeface="Arial"/>
              <a:cs typeface="Arial"/>
            </a:endParaRPr>
          </a:p>
          <a:p>
            <a:pPr marL="412750" marR="5080">
              <a:lnSpc>
                <a:spcPts val="3300"/>
              </a:lnSpc>
              <a:spcBef>
                <a:spcPts val="1490"/>
              </a:spcBef>
            </a:pPr>
            <a:r>
              <a:rPr sz="2800" dirty="0">
                <a:latin typeface="Arial"/>
                <a:cs typeface="Arial"/>
              </a:rPr>
              <a:t>Split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plaintext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into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blocks,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XOR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each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block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result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encrypting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previous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blocks</a:t>
            </a:r>
            <a:endParaRPr sz="2800">
              <a:latin typeface="Arial"/>
              <a:cs typeface="Arial"/>
            </a:endParaRPr>
          </a:p>
          <a:p>
            <a:pPr marL="12700" marR="856615">
              <a:lnSpc>
                <a:spcPts val="3779"/>
              </a:lnSpc>
              <a:spcBef>
                <a:spcPts val="1070"/>
              </a:spcBef>
            </a:pPr>
            <a:r>
              <a:rPr sz="3200" dirty="0">
                <a:latin typeface="Arial"/>
                <a:cs typeface="Arial"/>
              </a:rPr>
              <a:t>Also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various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counter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modes,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feedback </a:t>
            </a:r>
            <a:r>
              <a:rPr sz="3200" dirty="0">
                <a:latin typeface="Arial"/>
                <a:cs typeface="Arial"/>
              </a:rPr>
              <a:t>modes,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etc.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1406" rIns="0" bIns="0" rtlCol="0">
            <a:spAutoFit/>
          </a:bodyPr>
          <a:lstStyle/>
          <a:p>
            <a:pPr marL="911860">
              <a:lnSpc>
                <a:spcPct val="100000"/>
              </a:lnSpc>
              <a:spcBef>
                <a:spcPts val="110"/>
              </a:spcBef>
            </a:pPr>
            <a:r>
              <a:rPr dirty="0"/>
              <a:t>“Rail-Fence”</a:t>
            </a:r>
            <a:r>
              <a:rPr spc="-80" dirty="0"/>
              <a:t> </a:t>
            </a:r>
            <a:r>
              <a:rPr spc="-10" dirty="0"/>
              <a:t>Cipher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4299" y="1645730"/>
            <a:ext cx="3679825" cy="328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urier New"/>
                <a:cs typeface="Courier New"/>
              </a:rPr>
              <a:t>DISGRUNTLED</a:t>
            </a:r>
            <a:r>
              <a:rPr sz="2400" b="1" spc="-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EMPLOYEE</a:t>
            </a:r>
            <a:endParaRPr sz="2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743585" algn="l"/>
                <a:tab pos="1475740" algn="l"/>
                <a:tab pos="2207260" algn="l"/>
                <a:tab pos="2938780" algn="l"/>
              </a:tabLst>
            </a:pPr>
            <a:r>
              <a:rPr sz="2400" b="1" spc="-50" dirty="0">
                <a:solidFill>
                  <a:srgbClr val="FF0000"/>
                </a:solidFill>
                <a:latin typeface="Courier New"/>
                <a:cs typeface="Courier New"/>
              </a:rPr>
              <a:t>D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	</a:t>
            </a:r>
            <a:r>
              <a:rPr sz="2400" b="1" spc="-50" dirty="0">
                <a:solidFill>
                  <a:srgbClr val="FF0000"/>
                </a:solidFill>
                <a:latin typeface="Courier New"/>
                <a:cs typeface="Courier New"/>
              </a:rPr>
              <a:t>R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	</a:t>
            </a:r>
            <a:r>
              <a:rPr sz="2400" b="1" spc="-50" dirty="0">
                <a:solidFill>
                  <a:srgbClr val="FF0000"/>
                </a:solidFill>
                <a:latin typeface="Courier New"/>
                <a:cs typeface="Courier New"/>
              </a:rPr>
              <a:t>L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	</a:t>
            </a:r>
            <a:r>
              <a:rPr sz="2400" b="1" spc="-50" dirty="0">
                <a:solidFill>
                  <a:srgbClr val="FF0000"/>
                </a:solidFill>
                <a:latin typeface="Courier New"/>
                <a:cs typeface="Courier New"/>
              </a:rPr>
              <a:t>E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	</a:t>
            </a:r>
            <a:r>
              <a:rPr sz="2400" b="1" spc="-50" dirty="0">
                <a:solidFill>
                  <a:srgbClr val="FF0000"/>
                </a:solidFill>
                <a:latin typeface="Courier New"/>
                <a:cs typeface="Courier New"/>
              </a:rPr>
              <a:t>O</a:t>
            </a:r>
            <a:endParaRPr sz="2400">
              <a:latin typeface="Courier New"/>
              <a:cs typeface="Courier New"/>
            </a:endParaRPr>
          </a:p>
          <a:p>
            <a:pPr marL="378460" marR="5080" indent="-182880">
              <a:lnSpc>
                <a:spcPct val="125000"/>
              </a:lnSpc>
              <a:tabLst>
                <a:tab pos="1109345" algn="l"/>
                <a:tab pos="1841500" algn="l"/>
                <a:tab pos="2390140" algn="l"/>
                <a:tab pos="2573020" algn="l"/>
                <a:tab pos="3300729" algn="l"/>
              </a:tabLst>
            </a:pP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I</a:t>
            </a:r>
            <a:r>
              <a:rPr sz="2400" b="1" spc="-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G</a:t>
            </a:r>
            <a:r>
              <a:rPr sz="2400" b="1" spc="-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U</a:t>
            </a:r>
            <a:r>
              <a:rPr sz="2400" b="1" spc="-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T</a:t>
            </a:r>
            <a:r>
              <a:rPr sz="2400" b="1" spc="-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Courier New"/>
                <a:cs typeface="Courier New"/>
              </a:rPr>
              <a:t>E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	M</a:t>
            </a:r>
            <a:r>
              <a:rPr sz="2400" b="1" spc="-1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L</a:t>
            </a:r>
            <a:r>
              <a:rPr sz="2400" b="1" spc="-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Y</a:t>
            </a:r>
            <a:r>
              <a:rPr sz="2400" b="1" spc="-3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Courier New"/>
                <a:cs typeface="Courier New"/>
              </a:rPr>
              <a:t>E</a:t>
            </a:r>
            <a:r>
              <a:rPr sz="2400" b="1" spc="600" dirty="0">
                <a:solidFill>
                  <a:srgbClr val="FF0000"/>
                </a:solidFill>
                <a:latin typeface="Courier New"/>
                <a:cs typeface="Courier New"/>
              </a:rPr>
              <a:t>  </a:t>
            </a:r>
            <a:r>
              <a:rPr sz="2400" b="1" spc="-50" dirty="0">
                <a:solidFill>
                  <a:srgbClr val="FF0000"/>
                </a:solidFill>
                <a:latin typeface="Courier New"/>
                <a:cs typeface="Courier New"/>
              </a:rPr>
              <a:t>S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	</a:t>
            </a:r>
            <a:r>
              <a:rPr sz="2400" b="1" spc="-50" dirty="0">
                <a:solidFill>
                  <a:srgbClr val="FF0000"/>
                </a:solidFill>
                <a:latin typeface="Courier New"/>
                <a:cs typeface="Courier New"/>
              </a:rPr>
              <a:t>N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	</a:t>
            </a:r>
            <a:r>
              <a:rPr sz="2400" b="1" spc="-50" dirty="0">
                <a:solidFill>
                  <a:srgbClr val="FF0000"/>
                </a:solidFill>
                <a:latin typeface="Courier New"/>
                <a:cs typeface="Courier New"/>
              </a:rPr>
              <a:t>D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		</a:t>
            </a:r>
            <a:r>
              <a:rPr sz="2400" b="1" spc="-50" dirty="0">
                <a:solidFill>
                  <a:srgbClr val="FF0000"/>
                </a:solidFill>
                <a:latin typeface="Courier New"/>
                <a:cs typeface="Courier New"/>
              </a:rPr>
              <a:t>P</a:t>
            </a:r>
            <a:r>
              <a:rPr sz="2400" b="1" dirty="0">
                <a:solidFill>
                  <a:srgbClr val="FF0000"/>
                </a:solidFill>
                <a:latin typeface="Courier New"/>
                <a:cs typeface="Courier New"/>
              </a:rPr>
              <a:t>	</a:t>
            </a:r>
            <a:r>
              <a:rPr sz="2400" b="1" spc="-50" dirty="0">
                <a:solidFill>
                  <a:srgbClr val="FF0000"/>
                </a:solidFill>
                <a:latin typeface="Courier New"/>
                <a:cs typeface="Courier New"/>
              </a:rPr>
              <a:t>E</a:t>
            </a:r>
            <a:endParaRPr sz="2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200"/>
              </a:spcBef>
            </a:pP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ourier New"/>
                <a:cs typeface="Courier New"/>
              </a:rPr>
              <a:t>DRLEOIGUTE</a:t>
            </a:r>
            <a:r>
              <a:rPr sz="2400" b="1" spc="-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MLYESNDPE</a:t>
            </a:r>
            <a:endParaRPr sz="2400">
              <a:latin typeface="Courier New"/>
              <a:cs typeface="Courier Ne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57705" y="2135504"/>
            <a:ext cx="80010" cy="533400"/>
            <a:chOff x="4457705" y="2135504"/>
            <a:chExt cx="80010" cy="533400"/>
          </a:xfrm>
        </p:grpSpPr>
        <p:sp>
          <p:nvSpPr>
            <p:cNvPr id="5" name="object 5"/>
            <p:cNvSpPr/>
            <p:nvPr/>
          </p:nvSpPr>
          <p:spPr>
            <a:xfrm>
              <a:off x="4497704" y="2135504"/>
              <a:ext cx="0" cy="466725"/>
            </a:xfrm>
            <a:custGeom>
              <a:avLst/>
              <a:gdLst/>
              <a:ahLst/>
              <a:cxnLst/>
              <a:rect l="l" t="t" r="r" b="b"/>
              <a:pathLst>
                <a:path h="466725">
                  <a:moveTo>
                    <a:pt x="0" y="0"/>
                  </a:moveTo>
                  <a:lnTo>
                    <a:pt x="0" y="466725"/>
                  </a:lnTo>
                </a:path>
              </a:pathLst>
            </a:custGeom>
            <a:ln w="266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57705" y="2588896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80010" y="0"/>
                  </a:moveTo>
                  <a:lnTo>
                    <a:pt x="0" y="0"/>
                  </a:lnTo>
                  <a:lnTo>
                    <a:pt x="40005" y="80010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457705" y="3964304"/>
            <a:ext cx="80010" cy="533400"/>
            <a:chOff x="4457705" y="3964304"/>
            <a:chExt cx="80010" cy="533400"/>
          </a:xfrm>
        </p:grpSpPr>
        <p:sp>
          <p:nvSpPr>
            <p:cNvPr id="8" name="object 8"/>
            <p:cNvSpPr/>
            <p:nvPr/>
          </p:nvSpPr>
          <p:spPr>
            <a:xfrm>
              <a:off x="4497704" y="3964304"/>
              <a:ext cx="0" cy="466725"/>
            </a:xfrm>
            <a:custGeom>
              <a:avLst/>
              <a:gdLst/>
              <a:ahLst/>
              <a:cxnLst/>
              <a:rect l="l" t="t" r="r" b="b"/>
              <a:pathLst>
                <a:path h="466725">
                  <a:moveTo>
                    <a:pt x="0" y="0"/>
                  </a:moveTo>
                  <a:lnTo>
                    <a:pt x="0" y="466725"/>
                  </a:lnTo>
                </a:path>
              </a:pathLst>
            </a:custGeom>
            <a:ln w="266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57705" y="4417697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80010" y="0"/>
                  </a:moveTo>
                  <a:lnTo>
                    <a:pt x="0" y="0"/>
                  </a:lnTo>
                  <a:lnTo>
                    <a:pt x="40005" y="80010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4554" y="368871"/>
            <a:ext cx="2821305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ECB</a:t>
            </a:r>
            <a:r>
              <a:rPr spc="-40" dirty="0"/>
              <a:t> </a:t>
            </a:r>
            <a:r>
              <a:rPr spc="-20" dirty="0"/>
              <a:t>Mode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200" y="5122355"/>
            <a:ext cx="76200" cy="838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200" y="6135815"/>
            <a:ext cx="76200" cy="8382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62000" y="17907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0" y="0"/>
                </a:moveTo>
                <a:lnTo>
                  <a:pt x="1371600" y="0"/>
                </a:lnTo>
                <a:lnTo>
                  <a:pt x="13716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9800" y="17907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0" y="0"/>
                </a:moveTo>
                <a:lnTo>
                  <a:pt x="1371600" y="0"/>
                </a:lnTo>
                <a:lnTo>
                  <a:pt x="13716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17907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0" y="0"/>
                </a:moveTo>
                <a:lnTo>
                  <a:pt x="1371600" y="0"/>
                </a:lnTo>
                <a:lnTo>
                  <a:pt x="13716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5400" y="17907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0" y="0"/>
                </a:moveTo>
                <a:lnTo>
                  <a:pt x="1371600" y="0"/>
                </a:lnTo>
                <a:lnTo>
                  <a:pt x="13716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53200" y="17907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0" y="0"/>
                </a:moveTo>
                <a:lnTo>
                  <a:pt x="1371600" y="0"/>
                </a:lnTo>
                <a:lnTo>
                  <a:pt x="13716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822960" y="3909059"/>
            <a:ext cx="1402080" cy="487680"/>
            <a:chOff x="822960" y="3909059"/>
            <a:chExt cx="1402080" cy="48768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3924299"/>
              <a:ext cx="1371600" cy="4572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38200" y="3924299"/>
              <a:ext cx="1371600" cy="457200"/>
            </a:xfrm>
            <a:custGeom>
              <a:avLst/>
              <a:gdLst/>
              <a:ahLst/>
              <a:cxnLst/>
              <a:rect l="l" t="t" r="r" b="b"/>
              <a:pathLst>
                <a:path w="1371600" h="457200">
                  <a:moveTo>
                    <a:pt x="0" y="0"/>
                  </a:moveTo>
                  <a:lnTo>
                    <a:pt x="1371600" y="0"/>
                  </a:lnTo>
                  <a:lnTo>
                    <a:pt x="13716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614159" y="3909059"/>
            <a:ext cx="1402080" cy="487680"/>
            <a:chOff x="6614159" y="3909059"/>
            <a:chExt cx="1402080" cy="48768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9399" y="3924299"/>
              <a:ext cx="1371600" cy="4572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629399" y="3924299"/>
              <a:ext cx="1371600" cy="457200"/>
            </a:xfrm>
            <a:custGeom>
              <a:avLst/>
              <a:gdLst/>
              <a:ahLst/>
              <a:cxnLst/>
              <a:rect l="l" t="t" r="r" b="b"/>
              <a:pathLst>
                <a:path w="1371600" h="457200">
                  <a:moveTo>
                    <a:pt x="0" y="0"/>
                  </a:moveTo>
                  <a:lnTo>
                    <a:pt x="1371600" y="0"/>
                  </a:lnTo>
                  <a:lnTo>
                    <a:pt x="13716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270760" y="3909059"/>
            <a:ext cx="4297680" cy="742950"/>
            <a:chOff x="2270760" y="3909059"/>
            <a:chExt cx="4297680" cy="74295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0" y="3924299"/>
              <a:ext cx="1371600" cy="4572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86000" y="3924299"/>
              <a:ext cx="1371600" cy="457200"/>
            </a:xfrm>
            <a:custGeom>
              <a:avLst/>
              <a:gdLst/>
              <a:ahLst/>
              <a:cxnLst/>
              <a:rect l="l" t="t" r="r" b="b"/>
              <a:pathLst>
                <a:path w="1371600" h="457200">
                  <a:moveTo>
                    <a:pt x="0" y="0"/>
                  </a:moveTo>
                  <a:lnTo>
                    <a:pt x="1371600" y="0"/>
                  </a:lnTo>
                  <a:lnTo>
                    <a:pt x="13716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3924299"/>
              <a:ext cx="1371600" cy="4572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733800" y="3924299"/>
              <a:ext cx="1371600" cy="457200"/>
            </a:xfrm>
            <a:custGeom>
              <a:avLst/>
              <a:gdLst/>
              <a:ahLst/>
              <a:cxnLst/>
              <a:rect l="l" t="t" r="r" b="b"/>
              <a:pathLst>
                <a:path w="1371600" h="457200">
                  <a:moveTo>
                    <a:pt x="0" y="0"/>
                  </a:moveTo>
                  <a:lnTo>
                    <a:pt x="1371600" y="0"/>
                  </a:lnTo>
                  <a:lnTo>
                    <a:pt x="13716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600" y="3924299"/>
              <a:ext cx="1371600" cy="4572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181600" y="3924299"/>
              <a:ext cx="1371600" cy="457200"/>
            </a:xfrm>
            <a:custGeom>
              <a:avLst/>
              <a:gdLst/>
              <a:ahLst/>
              <a:cxnLst/>
              <a:rect l="l" t="t" r="r" b="b"/>
              <a:pathLst>
                <a:path w="1371600" h="457200">
                  <a:moveTo>
                    <a:pt x="0" y="0"/>
                  </a:moveTo>
                  <a:lnTo>
                    <a:pt x="1371600" y="0"/>
                  </a:lnTo>
                  <a:lnTo>
                    <a:pt x="13716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57600" y="4152899"/>
              <a:ext cx="1546860" cy="483870"/>
            </a:xfrm>
            <a:custGeom>
              <a:avLst/>
              <a:gdLst/>
              <a:ahLst/>
              <a:cxnLst/>
              <a:rect l="l" t="t" r="r" b="b"/>
              <a:pathLst>
                <a:path w="1546860" h="483870">
                  <a:moveTo>
                    <a:pt x="1546860" y="0"/>
                  </a:moveTo>
                  <a:lnTo>
                    <a:pt x="0" y="0"/>
                  </a:lnTo>
                  <a:lnTo>
                    <a:pt x="0" y="483869"/>
                  </a:lnTo>
                  <a:lnTo>
                    <a:pt x="1546860" y="483869"/>
                  </a:lnTo>
                  <a:lnTo>
                    <a:pt x="1546860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57600" y="4152899"/>
              <a:ext cx="1546860" cy="483870"/>
            </a:xfrm>
            <a:custGeom>
              <a:avLst/>
              <a:gdLst/>
              <a:ahLst/>
              <a:cxnLst/>
              <a:rect l="l" t="t" r="r" b="b"/>
              <a:pathLst>
                <a:path w="1546860" h="483870">
                  <a:moveTo>
                    <a:pt x="0" y="0"/>
                  </a:moveTo>
                  <a:lnTo>
                    <a:pt x="1546860" y="0"/>
                  </a:lnTo>
                  <a:lnTo>
                    <a:pt x="1546860" y="483869"/>
                  </a:lnTo>
                  <a:lnTo>
                    <a:pt x="0" y="483869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276600" y="1485900"/>
            <a:ext cx="2057400" cy="483870"/>
          </a:xfrm>
          <a:prstGeom prst="rect">
            <a:avLst/>
          </a:prstGeom>
          <a:solidFill>
            <a:srgbClr val="99CCFF"/>
          </a:solidFill>
          <a:ln w="30479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49580">
              <a:lnSpc>
                <a:spcPct val="100000"/>
              </a:lnSpc>
              <a:spcBef>
                <a:spcPts val="345"/>
              </a:spcBef>
            </a:pPr>
            <a:r>
              <a:rPr sz="2400" spc="-10" dirty="0">
                <a:latin typeface="Tahoma"/>
                <a:cs typeface="Tahoma"/>
              </a:rPr>
              <a:t>plaintext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7399" y="4184333"/>
            <a:ext cx="6227445" cy="2511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147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ahoma"/>
                <a:cs typeface="Tahoma"/>
              </a:rPr>
              <a:t>ciphertext</a:t>
            </a:r>
            <a:endParaRPr sz="2400">
              <a:latin typeface="Tahoma"/>
              <a:cs typeface="Tahoma"/>
            </a:endParaRPr>
          </a:p>
          <a:p>
            <a:pPr marL="12700" marR="570865">
              <a:lnSpc>
                <a:spcPts val="3270"/>
              </a:lnSpc>
              <a:spcBef>
                <a:spcPts val="2270"/>
              </a:spcBef>
            </a:pPr>
            <a:r>
              <a:rPr sz="2800" dirty="0">
                <a:latin typeface="Arial"/>
                <a:cs typeface="Arial"/>
              </a:rPr>
              <a:t>Identical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blocks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plaintext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produce </a:t>
            </a:r>
            <a:r>
              <a:rPr sz="2800" dirty="0">
                <a:latin typeface="Arial"/>
                <a:cs typeface="Arial"/>
              </a:rPr>
              <a:t>identical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blocks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ciphertext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3270"/>
              </a:lnSpc>
              <a:spcBef>
                <a:spcPts val="1440"/>
              </a:spcBef>
            </a:pPr>
            <a:r>
              <a:rPr sz="2800" dirty="0">
                <a:latin typeface="Arial"/>
                <a:cs typeface="Arial"/>
              </a:rPr>
              <a:t>No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integrity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checks: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mix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match blocks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8200" y="2628900"/>
            <a:ext cx="1219200" cy="838200"/>
          </a:xfrm>
          <a:prstGeom prst="rect">
            <a:avLst/>
          </a:prstGeom>
          <a:solidFill>
            <a:srgbClr val="00CC99"/>
          </a:solidFill>
          <a:ln w="30479">
            <a:solidFill>
              <a:srgbClr val="000000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198755" marR="193675" indent="64135">
              <a:lnSpc>
                <a:spcPts val="2310"/>
              </a:lnSpc>
              <a:spcBef>
                <a:spcPts val="710"/>
              </a:spcBef>
            </a:pPr>
            <a:r>
              <a:rPr sz="2400" spc="-10" dirty="0">
                <a:latin typeface="Tahoma"/>
                <a:cs typeface="Tahoma"/>
              </a:rPr>
              <a:t>block cipher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295405" y="2247900"/>
            <a:ext cx="152400" cy="381000"/>
            <a:chOff x="1295405" y="2247900"/>
            <a:chExt cx="152400" cy="381000"/>
          </a:xfrm>
        </p:grpSpPr>
        <p:sp>
          <p:nvSpPr>
            <p:cNvPr id="29" name="object 29"/>
            <p:cNvSpPr/>
            <p:nvPr/>
          </p:nvSpPr>
          <p:spPr>
            <a:xfrm>
              <a:off x="1371599" y="2247900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56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95405" y="24765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76200" y="60960"/>
                  </a:lnTo>
                  <a:lnTo>
                    <a:pt x="0" y="0"/>
                  </a:lnTo>
                  <a:lnTo>
                    <a:pt x="762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295405" y="3467100"/>
            <a:ext cx="152400" cy="381000"/>
            <a:chOff x="1295405" y="3467100"/>
            <a:chExt cx="152400" cy="381000"/>
          </a:xfrm>
        </p:grpSpPr>
        <p:sp>
          <p:nvSpPr>
            <p:cNvPr id="32" name="object 32"/>
            <p:cNvSpPr/>
            <p:nvPr/>
          </p:nvSpPr>
          <p:spPr>
            <a:xfrm>
              <a:off x="1371599" y="3467100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56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95405" y="36957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76200" y="60960"/>
                  </a:lnTo>
                  <a:lnTo>
                    <a:pt x="0" y="0"/>
                  </a:lnTo>
                  <a:lnTo>
                    <a:pt x="762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362200" y="2628900"/>
            <a:ext cx="1219200" cy="838200"/>
          </a:xfrm>
          <a:prstGeom prst="rect">
            <a:avLst/>
          </a:prstGeom>
          <a:solidFill>
            <a:srgbClr val="00CC99"/>
          </a:solidFill>
          <a:ln w="30479">
            <a:solidFill>
              <a:srgbClr val="000000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198755" marR="193675" indent="64135">
              <a:lnSpc>
                <a:spcPts val="2310"/>
              </a:lnSpc>
              <a:spcBef>
                <a:spcPts val="710"/>
              </a:spcBef>
            </a:pPr>
            <a:r>
              <a:rPr sz="2400" spc="-10" dirty="0">
                <a:latin typeface="Tahoma"/>
                <a:cs typeface="Tahoma"/>
              </a:rPr>
              <a:t>block cipher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819405" y="2247900"/>
            <a:ext cx="152400" cy="381000"/>
            <a:chOff x="2819405" y="2247900"/>
            <a:chExt cx="152400" cy="381000"/>
          </a:xfrm>
        </p:grpSpPr>
        <p:sp>
          <p:nvSpPr>
            <p:cNvPr id="36" name="object 36"/>
            <p:cNvSpPr/>
            <p:nvPr/>
          </p:nvSpPr>
          <p:spPr>
            <a:xfrm>
              <a:off x="2895599" y="2247900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56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19405" y="24765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76200" y="60960"/>
                  </a:lnTo>
                  <a:lnTo>
                    <a:pt x="0" y="0"/>
                  </a:lnTo>
                  <a:lnTo>
                    <a:pt x="762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2819405" y="3467100"/>
            <a:ext cx="152400" cy="381000"/>
            <a:chOff x="2819405" y="3467100"/>
            <a:chExt cx="152400" cy="381000"/>
          </a:xfrm>
        </p:grpSpPr>
        <p:sp>
          <p:nvSpPr>
            <p:cNvPr id="39" name="object 39"/>
            <p:cNvSpPr/>
            <p:nvPr/>
          </p:nvSpPr>
          <p:spPr>
            <a:xfrm>
              <a:off x="2895599" y="3467100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56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19405" y="36957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76200" y="60960"/>
                  </a:lnTo>
                  <a:lnTo>
                    <a:pt x="0" y="0"/>
                  </a:lnTo>
                  <a:lnTo>
                    <a:pt x="762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810000" y="2628900"/>
            <a:ext cx="1219200" cy="838200"/>
          </a:xfrm>
          <a:prstGeom prst="rect">
            <a:avLst/>
          </a:prstGeom>
          <a:solidFill>
            <a:srgbClr val="00CC99"/>
          </a:solidFill>
          <a:ln w="30479">
            <a:solidFill>
              <a:srgbClr val="000000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198755" marR="193675" indent="64135">
              <a:lnSpc>
                <a:spcPts val="2310"/>
              </a:lnSpc>
              <a:spcBef>
                <a:spcPts val="710"/>
              </a:spcBef>
            </a:pPr>
            <a:r>
              <a:rPr sz="2400" spc="-10" dirty="0">
                <a:latin typeface="Tahoma"/>
                <a:cs typeface="Tahoma"/>
              </a:rPr>
              <a:t>block cipher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267205" y="2247900"/>
            <a:ext cx="152400" cy="381000"/>
            <a:chOff x="4267205" y="2247900"/>
            <a:chExt cx="152400" cy="381000"/>
          </a:xfrm>
        </p:grpSpPr>
        <p:sp>
          <p:nvSpPr>
            <p:cNvPr id="43" name="object 43"/>
            <p:cNvSpPr/>
            <p:nvPr/>
          </p:nvSpPr>
          <p:spPr>
            <a:xfrm>
              <a:off x="4343399" y="2247900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56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67205" y="24765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76200" y="60960"/>
                  </a:lnTo>
                  <a:lnTo>
                    <a:pt x="0" y="0"/>
                  </a:lnTo>
                  <a:lnTo>
                    <a:pt x="762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4267205" y="3467100"/>
            <a:ext cx="152400" cy="381000"/>
            <a:chOff x="4267205" y="3467100"/>
            <a:chExt cx="152400" cy="381000"/>
          </a:xfrm>
        </p:grpSpPr>
        <p:sp>
          <p:nvSpPr>
            <p:cNvPr id="46" name="object 46"/>
            <p:cNvSpPr/>
            <p:nvPr/>
          </p:nvSpPr>
          <p:spPr>
            <a:xfrm>
              <a:off x="4343399" y="3467100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56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67205" y="36957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76200" y="60960"/>
                  </a:lnTo>
                  <a:lnTo>
                    <a:pt x="0" y="0"/>
                  </a:lnTo>
                  <a:lnTo>
                    <a:pt x="762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334000" y="2628900"/>
            <a:ext cx="1219200" cy="838200"/>
          </a:xfrm>
          <a:prstGeom prst="rect">
            <a:avLst/>
          </a:prstGeom>
          <a:solidFill>
            <a:srgbClr val="00CC99"/>
          </a:solidFill>
          <a:ln w="30480">
            <a:solidFill>
              <a:srgbClr val="000000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198755" marR="193675" indent="64135">
              <a:lnSpc>
                <a:spcPts val="2310"/>
              </a:lnSpc>
              <a:spcBef>
                <a:spcPts val="710"/>
              </a:spcBef>
            </a:pPr>
            <a:r>
              <a:rPr sz="2400" spc="-10" dirty="0">
                <a:latin typeface="Tahoma"/>
                <a:cs typeface="Tahoma"/>
              </a:rPr>
              <a:t>block cipher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791205" y="2247900"/>
            <a:ext cx="152400" cy="381000"/>
            <a:chOff x="5791205" y="2247900"/>
            <a:chExt cx="152400" cy="381000"/>
          </a:xfrm>
        </p:grpSpPr>
        <p:sp>
          <p:nvSpPr>
            <p:cNvPr id="50" name="object 50"/>
            <p:cNvSpPr/>
            <p:nvPr/>
          </p:nvSpPr>
          <p:spPr>
            <a:xfrm>
              <a:off x="5867399" y="2247900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56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791205" y="24765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76200" y="60960"/>
                  </a:lnTo>
                  <a:lnTo>
                    <a:pt x="0" y="0"/>
                  </a:lnTo>
                  <a:lnTo>
                    <a:pt x="762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5791205" y="3467100"/>
            <a:ext cx="152400" cy="381000"/>
            <a:chOff x="5791205" y="3467100"/>
            <a:chExt cx="152400" cy="381000"/>
          </a:xfrm>
        </p:grpSpPr>
        <p:sp>
          <p:nvSpPr>
            <p:cNvPr id="53" name="object 53"/>
            <p:cNvSpPr/>
            <p:nvPr/>
          </p:nvSpPr>
          <p:spPr>
            <a:xfrm>
              <a:off x="5867399" y="3467100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56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791205" y="36957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76200" y="60960"/>
                  </a:lnTo>
                  <a:lnTo>
                    <a:pt x="0" y="0"/>
                  </a:lnTo>
                  <a:lnTo>
                    <a:pt x="762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6858000" y="2628900"/>
            <a:ext cx="1219200" cy="838200"/>
          </a:xfrm>
          <a:prstGeom prst="rect">
            <a:avLst/>
          </a:prstGeom>
          <a:solidFill>
            <a:srgbClr val="00CC99"/>
          </a:solidFill>
          <a:ln w="30480">
            <a:solidFill>
              <a:srgbClr val="000000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198755" marR="193675" indent="64135">
              <a:lnSpc>
                <a:spcPts val="2310"/>
              </a:lnSpc>
              <a:spcBef>
                <a:spcPts val="710"/>
              </a:spcBef>
            </a:pPr>
            <a:r>
              <a:rPr sz="2400" spc="-10" dirty="0">
                <a:latin typeface="Tahoma"/>
                <a:cs typeface="Tahoma"/>
              </a:rPr>
              <a:t>block cipher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7315205" y="2247900"/>
            <a:ext cx="152400" cy="381000"/>
            <a:chOff x="7315205" y="2247900"/>
            <a:chExt cx="152400" cy="381000"/>
          </a:xfrm>
        </p:grpSpPr>
        <p:sp>
          <p:nvSpPr>
            <p:cNvPr id="57" name="object 57"/>
            <p:cNvSpPr/>
            <p:nvPr/>
          </p:nvSpPr>
          <p:spPr>
            <a:xfrm>
              <a:off x="7391400" y="2247900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56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315205" y="24765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76200" y="60960"/>
                  </a:lnTo>
                  <a:lnTo>
                    <a:pt x="0" y="0"/>
                  </a:lnTo>
                  <a:lnTo>
                    <a:pt x="762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7315205" y="3467100"/>
            <a:ext cx="152400" cy="381000"/>
            <a:chOff x="7315205" y="3467100"/>
            <a:chExt cx="152400" cy="381000"/>
          </a:xfrm>
        </p:grpSpPr>
        <p:sp>
          <p:nvSpPr>
            <p:cNvPr id="60" name="object 60"/>
            <p:cNvSpPr/>
            <p:nvPr/>
          </p:nvSpPr>
          <p:spPr>
            <a:xfrm>
              <a:off x="7391400" y="3467100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56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315205" y="36957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76200" y="60960"/>
                  </a:lnTo>
                  <a:lnTo>
                    <a:pt x="0" y="0"/>
                  </a:lnTo>
                  <a:lnTo>
                    <a:pt x="762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8602" y="368871"/>
            <a:ext cx="6112510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CBC</a:t>
            </a:r>
            <a:r>
              <a:rPr spc="-50" dirty="0"/>
              <a:t> </a:t>
            </a:r>
            <a:r>
              <a:rPr dirty="0"/>
              <a:t>Mode:</a:t>
            </a:r>
            <a:r>
              <a:rPr spc="-35" dirty="0"/>
              <a:t> </a:t>
            </a:r>
            <a:r>
              <a:rPr spc="-10" dirty="0"/>
              <a:t>Encryption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200" y="5777040"/>
            <a:ext cx="76200" cy="838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200" y="6721920"/>
            <a:ext cx="76200" cy="8381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352800" y="18288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0" y="0"/>
                </a:moveTo>
                <a:lnTo>
                  <a:pt x="1371600" y="0"/>
                </a:lnTo>
                <a:lnTo>
                  <a:pt x="13716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18288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0" y="0"/>
                </a:moveTo>
                <a:lnTo>
                  <a:pt x="1371600" y="0"/>
                </a:lnTo>
                <a:lnTo>
                  <a:pt x="13716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965960" y="4556759"/>
            <a:ext cx="1402080" cy="487680"/>
            <a:chOff x="1965960" y="4556759"/>
            <a:chExt cx="1402080" cy="4876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0" y="4571999"/>
              <a:ext cx="1371600" cy="4572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981200" y="4571999"/>
              <a:ext cx="1371600" cy="457200"/>
            </a:xfrm>
            <a:custGeom>
              <a:avLst/>
              <a:gdLst/>
              <a:ahLst/>
              <a:cxnLst/>
              <a:rect l="l" t="t" r="r" b="b"/>
              <a:pathLst>
                <a:path w="1371600" h="457200">
                  <a:moveTo>
                    <a:pt x="0" y="0"/>
                  </a:moveTo>
                  <a:lnTo>
                    <a:pt x="1371600" y="0"/>
                  </a:lnTo>
                  <a:lnTo>
                    <a:pt x="13716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309359" y="4556759"/>
            <a:ext cx="1402080" cy="487680"/>
            <a:chOff x="6309359" y="4556759"/>
            <a:chExt cx="1402080" cy="48768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599" y="4571999"/>
              <a:ext cx="1371600" cy="4572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24599" y="4571999"/>
              <a:ext cx="1371600" cy="457200"/>
            </a:xfrm>
            <a:custGeom>
              <a:avLst/>
              <a:gdLst/>
              <a:ahLst/>
              <a:cxnLst/>
              <a:rect l="l" t="t" r="r" b="b"/>
              <a:pathLst>
                <a:path w="1371600" h="457200">
                  <a:moveTo>
                    <a:pt x="0" y="0"/>
                  </a:moveTo>
                  <a:lnTo>
                    <a:pt x="1371600" y="0"/>
                  </a:lnTo>
                  <a:lnTo>
                    <a:pt x="13716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413759" y="4556759"/>
            <a:ext cx="2849880" cy="746760"/>
            <a:chOff x="3413759" y="4556759"/>
            <a:chExt cx="2849880" cy="74676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8999" y="4571999"/>
              <a:ext cx="1371600" cy="4572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428999" y="4571999"/>
              <a:ext cx="1371600" cy="457200"/>
            </a:xfrm>
            <a:custGeom>
              <a:avLst/>
              <a:gdLst/>
              <a:ahLst/>
              <a:cxnLst/>
              <a:rect l="l" t="t" r="r" b="b"/>
              <a:pathLst>
                <a:path w="1371600" h="457200">
                  <a:moveTo>
                    <a:pt x="0" y="0"/>
                  </a:moveTo>
                  <a:lnTo>
                    <a:pt x="1371600" y="0"/>
                  </a:lnTo>
                  <a:lnTo>
                    <a:pt x="13716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799" y="4571999"/>
              <a:ext cx="1371600" cy="4572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876799" y="4571999"/>
              <a:ext cx="1371600" cy="457200"/>
            </a:xfrm>
            <a:custGeom>
              <a:avLst/>
              <a:gdLst/>
              <a:ahLst/>
              <a:cxnLst/>
              <a:rect l="l" t="t" r="r" b="b"/>
              <a:pathLst>
                <a:path w="1371600" h="457200">
                  <a:moveTo>
                    <a:pt x="0" y="0"/>
                  </a:moveTo>
                  <a:lnTo>
                    <a:pt x="1371600" y="0"/>
                  </a:lnTo>
                  <a:lnTo>
                    <a:pt x="13716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70019" y="4800599"/>
              <a:ext cx="1546860" cy="487680"/>
            </a:xfrm>
            <a:custGeom>
              <a:avLst/>
              <a:gdLst/>
              <a:ahLst/>
              <a:cxnLst/>
              <a:rect l="l" t="t" r="r" b="b"/>
              <a:pathLst>
                <a:path w="1546860" h="487679">
                  <a:moveTo>
                    <a:pt x="1546860" y="0"/>
                  </a:moveTo>
                  <a:lnTo>
                    <a:pt x="0" y="0"/>
                  </a:lnTo>
                  <a:lnTo>
                    <a:pt x="0" y="487680"/>
                  </a:lnTo>
                  <a:lnTo>
                    <a:pt x="1546860" y="487680"/>
                  </a:lnTo>
                  <a:lnTo>
                    <a:pt x="1546860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70019" y="4800599"/>
              <a:ext cx="1546860" cy="487680"/>
            </a:xfrm>
            <a:custGeom>
              <a:avLst/>
              <a:gdLst/>
              <a:ahLst/>
              <a:cxnLst/>
              <a:rect l="l" t="t" r="r" b="b"/>
              <a:pathLst>
                <a:path w="1546860" h="487679">
                  <a:moveTo>
                    <a:pt x="0" y="0"/>
                  </a:moveTo>
                  <a:lnTo>
                    <a:pt x="1546860" y="0"/>
                  </a:lnTo>
                  <a:lnTo>
                    <a:pt x="1546860" y="487680"/>
                  </a:lnTo>
                  <a:lnTo>
                    <a:pt x="0" y="48768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889760" y="1813560"/>
            <a:ext cx="1402080" cy="853440"/>
            <a:chOff x="1889760" y="1813560"/>
            <a:chExt cx="1402080" cy="853440"/>
          </a:xfrm>
        </p:grpSpPr>
        <p:sp>
          <p:nvSpPr>
            <p:cNvPr id="21" name="object 21"/>
            <p:cNvSpPr/>
            <p:nvPr/>
          </p:nvSpPr>
          <p:spPr>
            <a:xfrm>
              <a:off x="1905000" y="1828800"/>
              <a:ext cx="1371600" cy="457200"/>
            </a:xfrm>
            <a:custGeom>
              <a:avLst/>
              <a:gdLst/>
              <a:ahLst/>
              <a:cxnLst/>
              <a:rect l="l" t="t" r="r" b="b"/>
              <a:pathLst>
                <a:path w="1371600" h="457200">
                  <a:moveTo>
                    <a:pt x="0" y="0"/>
                  </a:moveTo>
                  <a:lnTo>
                    <a:pt x="1371600" y="0"/>
                  </a:lnTo>
                  <a:lnTo>
                    <a:pt x="13716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90800" y="2286000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56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14605" y="25146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76200" y="60960"/>
                  </a:lnTo>
                  <a:lnTo>
                    <a:pt x="0" y="0"/>
                  </a:lnTo>
                  <a:lnTo>
                    <a:pt x="762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233159" y="1813560"/>
            <a:ext cx="1402080" cy="853440"/>
            <a:chOff x="6233159" y="1813560"/>
            <a:chExt cx="1402080" cy="853440"/>
          </a:xfrm>
        </p:grpSpPr>
        <p:sp>
          <p:nvSpPr>
            <p:cNvPr id="25" name="object 25"/>
            <p:cNvSpPr/>
            <p:nvPr/>
          </p:nvSpPr>
          <p:spPr>
            <a:xfrm>
              <a:off x="6248399" y="1828800"/>
              <a:ext cx="1371600" cy="457200"/>
            </a:xfrm>
            <a:custGeom>
              <a:avLst/>
              <a:gdLst/>
              <a:ahLst/>
              <a:cxnLst/>
              <a:rect l="l" t="t" r="r" b="b"/>
              <a:pathLst>
                <a:path w="1371600" h="457200">
                  <a:moveTo>
                    <a:pt x="0" y="0"/>
                  </a:moveTo>
                  <a:lnTo>
                    <a:pt x="1371600" y="0"/>
                  </a:lnTo>
                  <a:lnTo>
                    <a:pt x="13716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86599" y="2286000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56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10404" y="25146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76200" y="60960"/>
                  </a:lnTo>
                  <a:lnTo>
                    <a:pt x="0" y="0"/>
                  </a:lnTo>
                  <a:lnTo>
                    <a:pt x="762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017645" y="1524000"/>
            <a:ext cx="1346835" cy="487680"/>
          </a:xfrm>
          <a:prstGeom prst="rect">
            <a:avLst/>
          </a:prstGeom>
          <a:solidFill>
            <a:srgbClr val="99CCFF"/>
          </a:solidFill>
          <a:ln w="30479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360"/>
              </a:spcBef>
            </a:pPr>
            <a:r>
              <a:rPr sz="2400" spc="-10" dirty="0">
                <a:latin typeface="Tahoma"/>
                <a:cs typeface="Tahoma"/>
              </a:rPr>
              <a:t>plaintext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7399" y="4833620"/>
            <a:ext cx="6985000" cy="203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691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ahoma"/>
                <a:cs typeface="Tahoma"/>
              </a:rPr>
              <a:t>ciphertext</a:t>
            </a:r>
            <a:endParaRPr sz="2400">
              <a:latin typeface="Tahoma"/>
              <a:cs typeface="Tahoma"/>
            </a:endParaRPr>
          </a:p>
          <a:p>
            <a:pPr marL="12700" marR="1050925">
              <a:lnSpc>
                <a:spcPts val="3000"/>
              </a:lnSpc>
              <a:spcBef>
                <a:spcPts val="2525"/>
              </a:spcBef>
            </a:pPr>
            <a:r>
              <a:rPr sz="2800" dirty="0">
                <a:latin typeface="Arial"/>
                <a:cs typeface="Arial"/>
              </a:rPr>
              <a:t>Identical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blocks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plaintext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encrypted differently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2800" dirty="0">
                <a:latin typeface="Arial"/>
                <a:cs typeface="Arial"/>
              </a:rPr>
              <a:t>Last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cipherblock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depends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entire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plaintext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042160" y="3261359"/>
            <a:ext cx="1249680" cy="868680"/>
            <a:chOff x="2042160" y="3261359"/>
            <a:chExt cx="1249680" cy="868680"/>
          </a:xfrm>
        </p:grpSpPr>
        <p:sp>
          <p:nvSpPr>
            <p:cNvPr id="31" name="object 31"/>
            <p:cNvSpPr/>
            <p:nvPr/>
          </p:nvSpPr>
          <p:spPr>
            <a:xfrm>
              <a:off x="2057400" y="3276599"/>
              <a:ext cx="1219200" cy="838200"/>
            </a:xfrm>
            <a:custGeom>
              <a:avLst/>
              <a:gdLst/>
              <a:ahLst/>
              <a:cxnLst/>
              <a:rect l="l" t="t" r="r" b="b"/>
              <a:pathLst>
                <a:path w="1219200" h="838200">
                  <a:moveTo>
                    <a:pt x="12192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1219200" y="8382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57400" y="3276599"/>
              <a:ext cx="1219200" cy="838200"/>
            </a:xfrm>
            <a:custGeom>
              <a:avLst/>
              <a:gdLst/>
              <a:ahLst/>
              <a:cxnLst/>
              <a:rect l="l" t="t" r="r" b="b"/>
              <a:pathLst>
                <a:path w="1219200" h="838200">
                  <a:moveTo>
                    <a:pt x="0" y="0"/>
                  </a:moveTo>
                  <a:lnTo>
                    <a:pt x="1219200" y="0"/>
                  </a:lnTo>
                  <a:lnTo>
                    <a:pt x="1219200" y="838200"/>
                  </a:lnTo>
                  <a:lnTo>
                    <a:pt x="0" y="838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072639" y="3285997"/>
            <a:ext cx="1188720" cy="68453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83515" marR="178435" indent="64135">
              <a:lnSpc>
                <a:spcPts val="2310"/>
              </a:lnSpc>
              <a:spcBef>
                <a:spcPts val="650"/>
              </a:spcBef>
            </a:pPr>
            <a:r>
              <a:rPr sz="2400" spc="-10" dirty="0">
                <a:latin typeface="Tahoma"/>
                <a:cs typeface="Tahoma"/>
              </a:rPr>
              <a:t>block cipher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514605" y="3261359"/>
            <a:ext cx="2225040" cy="1234440"/>
            <a:chOff x="2514605" y="3261359"/>
            <a:chExt cx="2225040" cy="1234440"/>
          </a:xfrm>
        </p:grpSpPr>
        <p:sp>
          <p:nvSpPr>
            <p:cNvPr id="35" name="object 35"/>
            <p:cNvSpPr/>
            <p:nvPr/>
          </p:nvSpPr>
          <p:spPr>
            <a:xfrm>
              <a:off x="2590799" y="4114799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56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14605" y="43433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76200" y="60960"/>
                  </a:lnTo>
                  <a:lnTo>
                    <a:pt x="0" y="0"/>
                  </a:lnTo>
                  <a:lnTo>
                    <a:pt x="762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505200" y="3276599"/>
              <a:ext cx="1219200" cy="838200"/>
            </a:xfrm>
            <a:custGeom>
              <a:avLst/>
              <a:gdLst/>
              <a:ahLst/>
              <a:cxnLst/>
              <a:rect l="l" t="t" r="r" b="b"/>
              <a:pathLst>
                <a:path w="1219200" h="838200">
                  <a:moveTo>
                    <a:pt x="12192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1219200" y="8382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05200" y="3276599"/>
              <a:ext cx="1219200" cy="838200"/>
            </a:xfrm>
            <a:custGeom>
              <a:avLst/>
              <a:gdLst/>
              <a:ahLst/>
              <a:cxnLst/>
              <a:rect l="l" t="t" r="r" b="b"/>
              <a:pathLst>
                <a:path w="1219200" h="838200">
                  <a:moveTo>
                    <a:pt x="0" y="0"/>
                  </a:moveTo>
                  <a:lnTo>
                    <a:pt x="1219200" y="0"/>
                  </a:lnTo>
                  <a:lnTo>
                    <a:pt x="1219200" y="838200"/>
                  </a:lnTo>
                  <a:lnTo>
                    <a:pt x="0" y="838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520440" y="3285997"/>
            <a:ext cx="1188720" cy="68453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83515" marR="178435" indent="64135">
              <a:lnSpc>
                <a:spcPts val="2310"/>
              </a:lnSpc>
              <a:spcBef>
                <a:spcPts val="650"/>
              </a:spcBef>
            </a:pPr>
            <a:r>
              <a:rPr sz="2400" spc="-10" dirty="0">
                <a:latin typeface="Tahoma"/>
                <a:cs typeface="Tahoma"/>
              </a:rPr>
              <a:t>block cipher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962405" y="2286000"/>
            <a:ext cx="152400" cy="381000"/>
            <a:chOff x="3962405" y="2286000"/>
            <a:chExt cx="152400" cy="381000"/>
          </a:xfrm>
        </p:grpSpPr>
        <p:sp>
          <p:nvSpPr>
            <p:cNvPr id="41" name="object 41"/>
            <p:cNvSpPr/>
            <p:nvPr/>
          </p:nvSpPr>
          <p:spPr>
            <a:xfrm>
              <a:off x="4038599" y="2286000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56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62405" y="25146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76200" y="60960"/>
                  </a:lnTo>
                  <a:lnTo>
                    <a:pt x="0" y="0"/>
                  </a:lnTo>
                  <a:lnTo>
                    <a:pt x="762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3962405" y="3261359"/>
            <a:ext cx="2301240" cy="1234440"/>
            <a:chOff x="3962405" y="3261359"/>
            <a:chExt cx="2301240" cy="1234440"/>
          </a:xfrm>
        </p:grpSpPr>
        <p:sp>
          <p:nvSpPr>
            <p:cNvPr id="44" name="object 44"/>
            <p:cNvSpPr/>
            <p:nvPr/>
          </p:nvSpPr>
          <p:spPr>
            <a:xfrm>
              <a:off x="4038599" y="4114799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56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62405" y="43433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76200" y="60960"/>
                  </a:lnTo>
                  <a:lnTo>
                    <a:pt x="0" y="0"/>
                  </a:lnTo>
                  <a:lnTo>
                    <a:pt x="762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029200" y="3276599"/>
              <a:ext cx="1219200" cy="838200"/>
            </a:xfrm>
            <a:custGeom>
              <a:avLst/>
              <a:gdLst/>
              <a:ahLst/>
              <a:cxnLst/>
              <a:rect l="l" t="t" r="r" b="b"/>
              <a:pathLst>
                <a:path w="1219200" h="838200">
                  <a:moveTo>
                    <a:pt x="12192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1219200" y="8382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029200" y="3276599"/>
              <a:ext cx="1219200" cy="838200"/>
            </a:xfrm>
            <a:custGeom>
              <a:avLst/>
              <a:gdLst/>
              <a:ahLst/>
              <a:cxnLst/>
              <a:rect l="l" t="t" r="r" b="b"/>
              <a:pathLst>
                <a:path w="1219200" h="838200">
                  <a:moveTo>
                    <a:pt x="0" y="0"/>
                  </a:moveTo>
                  <a:lnTo>
                    <a:pt x="1219200" y="0"/>
                  </a:lnTo>
                  <a:lnTo>
                    <a:pt x="1219200" y="838200"/>
                  </a:lnTo>
                  <a:lnTo>
                    <a:pt x="0" y="838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044440" y="3285997"/>
            <a:ext cx="1188720" cy="68453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83515" marR="178435" indent="64135">
              <a:lnSpc>
                <a:spcPts val="2310"/>
              </a:lnSpc>
              <a:spcBef>
                <a:spcPts val="650"/>
              </a:spcBef>
            </a:pPr>
            <a:r>
              <a:rPr sz="2400" spc="-10" dirty="0">
                <a:latin typeface="Tahoma"/>
                <a:cs typeface="Tahoma"/>
              </a:rPr>
              <a:t>block cipher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486405" y="2286000"/>
            <a:ext cx="152400" cy="381000"/>
            <a:chOff x="5486405" y="2286000"/>
            <a:chExt cx="152400" cy="381000"/>
          </a:xfrm>
        </p:grpSpPr>
        <p:sp>
          <p:nvSpPr>
            <p:cNvPr id="50" name="object 50"/>
            <p:cNvSpPr/>
            <p:nvPr/>
          </p:nvSpPr>
          <p:spPr>
            <a:xfrm>
              <a:off x="5562599" y="2286000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56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486405" y="25146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76200" y="60960"/>
                  </a:lnTo>
                  <a:lnTo>
                    <a:pt x="0" y="0"/>
                  </a:lnTo>
                  <a:lnTo>
                    <a:pt x="762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5486405" y="3261359"/>
            <a:ext cx="2301240" cy="1234440"/>
            <a:chOff x="5486405" y="3261359"/>
            <a:chExt cx="2301240" cy="1234440"/>
          </a:xfrm>
        </p:grpSpPr>
        <p:sp>
          <p:nvSpPr>
            <p:cNvPr id="53" name="object 53"/>
            <p:cNvSpPr/>
            <p:nvPr/>
          </p:nvSpPr>
          <p:spPr>
            <a:xfrm>
              <a:off x="5562599" y="4114799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56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486405" y="43433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76200" y="60960"/>
                  </a:lnTo>
                  <a:lnTo>
                    <a:pt x="0" y="0"/>
                  </a:lnTo>
                  <a:lnTo>
                    <a:pt x="762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553200" y="3276599"/>
              <a:ext cx="1219200" cy="838200"/>
            </a:xfrm>
            <a:custGeom>
              <a:avLst/>
              <a:gdLst/>
              <a:ahLst/>
              <a:cxnLst/>
              <a:rect l="l" t="t" r="r" b="b"/>
              <a:pathLst>
                <a:path w="1219200" h="838200">
                  <a:moveTo>
                    <a:pt x="12192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1219200" y="8382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553200" y="3276599"/>
              <a:ext cx="1219200" cy="838200"/>
            </a:xfrm>
            <a:custGeom>
              <a:avLst/>
              <a:gdLst/>
              <a:ahLst/>
              <a:cxnLst/>
              <a:rect l="l" t="t" r="r" b="b"/>
              <a:pathLst>
                <a:path w="1219200" h="838200">
                  <a:moveTo>
                    <a:pt x="0" y="0"/>
                  </a:moveTo>
                  <a:lnTo>
                    <a:pt x="1219200" y="0"/>
                  </a:lnTo>
                  <a:lnTo>
                    <a:pt x="1219200" y="838200"/>
                  </a:lnTo>
                  <a:lnTo>
                    <a:pt x="0" y="838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568440" y="3285997"/>
            <a:ext cx="1188720" cy="68453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83515" marR="178435" indent="64135">
              <a:lnSpc>
                <a:spcPts val="2310"/>
              </a:lnSpc>
              <a:spcBef>
                <a:spcPts val="650"/>
              </a:spcBef>
            </a:pPr>
            <a:r>
              <a:rPr sz="2400" spc="-10" dirty="0">
                <a:latin typeface="Tahoma"/>
                <a:cs typeface="Tahoma"/>
              </a:rPr>
              <a:t>block cipher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7010405" y="4099559"/>
            <a:ext cx="152400" cy="396240"/>
            <a:chOff x="7010405" y="4099559"/>
            <a:chExt cx="152400" cy="396240"/>
          </a:xfrm>
        </p:grpSpPr>
        <p:sp>
          <p:nvSpPr>
            <p:cNvPr id="59" name="object 59"/>
            <p:cNvSpPr/>
            <p:nvPr/>
          </p:nvSpPr>
          <p:spPr>
            <a:xfrm>
              <a:off x="7086600" y="4114799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56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010405" y="43433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76200" y="60960"/>
                  </a:lnTo>
                  <a:lnTo>
                    <a:pt x="0" y="0"/>
                  </a:lnTo>
                  <a:lnTo>
                    <a:pt x="762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2364739" y="2540000"/>
            <a:ext cx="376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818181"/>
                </a:solidFill>
                <a:latin typeface="Symbol"/>
                <a:cs typeface="Symbol"/>
              </a:rPr>
              <a:t></a:t>
            </a:r>
            <a:endParaRPr sz="3600">
              <a:latin typeface="Symbol"/>
              <a:cs typeface="Symbo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2514605" y="3032760"/>
            <a:ext cx="1600200" cy="243840"/>
            <a:chOff x="2514605" y="3032760"/>
            <a:chExt cx="1600200" cy="243840"/>
          </a:xfrm>
        </p:grpSpPr>
        <p:sp>
          <p:nvSpPr>
            <p:cNvPr id="63" name="object 63"/>
            <p:cNvSpPr/>
            <p:nvPr/>
          </p:nvSpPr>
          <p:spPr>
            <a:xfrm>
              <a:off x="2590799" y="3048000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0"/>
                  </a:moveTo>
                  <a:lnTo>
                    <a:pt x="0" y="13716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14605" y="31242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76200" y="60960"/>
                  </a:lnTo>
                  <a:lnTo>
                    <a:pt x="0" y="0"/>
                  </a:lnTo>
                  <a:lnTo>
                    <a:pt x="762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38600" y="3048000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0"/>
                  </a:moveTo>
                  <a:lnTo>
                    <a:pt x="0" y="13716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962405" y="31242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76200" y="60960"/>
                  </a:lnTo>
                  <a:lnTo>
                    <a:pt x="0" y="0"/>
                  </a:lnTo>
                  <a:lnTo>
                    <a:pt x="762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350202" y="2387600"/>
            <a:ext cx="1246505" cy="7950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340"/>
              </a:spcBef>
            </a:pPr>
            <a:r>
              <a:rPr sz="1800" spc="-10" dirty="0">
                <a:solidFill>
                  <a:srgbClr val="818181"/>
                </a:solidFill>
                <a:latin typeface="Tahoma"/>
                <a:cs typeface="Tahoma"/>
              </a:rPr>
              <a:t>Initialization vector (random)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600200" y="2743196"/>
            <a:ext cx="762000" cy="152400"/>
            <a:chOff x="1600200" y="2743196"/>
            <a:chExt cx="762000" cy="152400"/>
          </a:xfrm>
        </p:grpSpPr>
        <p:sp>
          <p:nvSpPr>
            <p:cNvPr id="69" name="object 69"/>
            <p:cNvSpPr/>
            <p:nvPr/>
          </p:nvSpPr>
          <p:spPr>
            <a:xfrm>
              <a:off x="1600200" y="2819399"/>
              <a:ext cx="670560" cy="0"/>
            </a:xfrm>
            <a:custGeom>
              <a:avLst/>
              <a:gdLst/>
              <a:ahLst/>
              <a:cxnLst/>
              <a:rect l="l" t="t" r="r" b="b"/>
              <a:pathLst>
                <a:path w="670560">
                  <a:moveTo>
                    <a:pt x="0" y="0"/>
                  </a:moveTo>
                  <a:lnTo>
                    <a:pt x="670560" y="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209800" y="2743196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0" y="0"/>
                  </a:moveTo>
                  <a:lnTo>
                    <a:pt x="60960" y="76200"/>
                  </a:lnTo>
                  <a:lnTo>
                    <a:pt x="0" y="152400"/>
                  </a:lnTo>
                  <a:lnTo>
                    <a:pt x="152400" y="76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3810953" y="2540000"/>
            <a:ext cx="1902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7970" algn="l"/>
              </a:tabLst>
            </a:pPr>
            <a:r>
              <a:rPr sz="3600" spc="-50" dirty="0">
                <a:solidFill>
                  <a:srgbClr val="818181"/>
                </a:solidFill>
                <a:latin typeface="Symbol"/>
                <a:cs typeface="Symbol"/>
              </a:rPr>
              <a:t></a:t>
            </a:r>
            <a:r>
              <a:rPr sz="3600" dirty="0">
                <a:solidFill>
                  <a:srgbClr val="818181"/>
                </a:solidFill>
                <a:latin typeface="Times New Roman"/>
                <a:cs typeface="Times New Roman"/>
              </a:rPr>
              <a:t>	</a:t>
            </a:r>
            <a:r>
              <a:rPr sz="3600" spc="-50" dirty="0">
                <a:solidFill>
                  <a:srgbClr val="818181"/>
                </a:solidFill>
                <a:latin typeface="Symbol"/>
                <a:cs typeface="Symbol"/>
              </a:rPr>
              <a:t></a:t>
            </a:r>
            <a:endParaRPr sz="3600">
              <a:latin typeface="Symbol"/>
              <a:cs typeface="Symbo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5486405" y="3032760"/>
            <a:ext cx="152400" cy="243840"/>
            <a:chOff x="5486405" y="3032760"/>
            <a:chExt cx="152400" cy="243840"/>
          </a:xfrm>
        </p:grpSpPr>
        <p:sp>
          <p:nvSpPr>
            <p:cNvPr id="73" name="object 73"/>
            <p:cNvSpPr/>
            <p:nvPr/>
          </p:nvSpPr>
          <p:spPr>
            <a:xfrm>
              <a:off x="5562599" y="3048000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0"/>
                  </a:moveTo>
                  <a:lnTo>
                    <a:pt x="0" y="13716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486405" y="31242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76200" y="60960"/>
                  </a:lnTo>
                  <a:lnTo>
                    <a:pt x="0" y="0"/>
                  </a:lnTo>
                  <a:lnTo>
                    <a:pt x="762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6860540" y="2540000"/>
            <a:ext cx="376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818181"/>
                </a:solidFill>
                <a:latin typeface="Symbol"/>
                <a:cs typeface="Symbol"/>
              </a:rPr>
              <a:t></a:t>
            </a:r>
            <a:endParaRPr sz="3600">
              <a:latin typeface="Symbol"/>
              <a:cs typeface="Symbo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2575560" y="2807966"/>
            <a:ext cx="4587240" cy="1493520"/>
            <a:chOff x="2575560" y="2807966"/>
            <a:chExt cx="4587240" cy="1493520"/>
          </a:xfrm>
        </p:grpSpPr>
        <p:sp>
          <p:nvSpPr>
            <p:cNvPr id="77" name="object 77"/>
            <p:cNvSpPr/>
            <p:nvPr/>
          </p:nvSpPr>
          <p:spPr>
            <a:xfrm>
              <a:off x="7086600" y="3048000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0"/>
                  </a:moveTo>
                  <a:lnTo>
                    <a:pt x="0" y="13716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010405" y="31242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400" y="0"/>
                  </a:moveTo>
                  <a:lnTo>
                    <a:pt x="76200" y="60960"/>
                  </a:lnTo>
                  <a:lnTo>
                    <a:pt x="0" y="0"/>
                  </a:lnTo>
                  <a:lnTo>
                    <a:pt x="762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590800" y="2884164"/>
              <a:ext cx="1177290" cy="1386840"/>
            </a:xfrm>
            <a:custGeom>
              <a:avLst/>
              <a:gdLst/>
              <a:ahLst/>
              <a:cxnLst/>
              <a:rect l="l" t="t" r="r" b="b"/>
              <a:pathLst>
                <a:path w="1177289" h="1386839">
                  <a:moveTo>
                    <a:pt x="0" y="1382090"/>
                  </a:moveTo>
                  <a:lnTo>
                    <a:pt x="793953" y="1386839"/>
                  </a:lnTo>
                  <a:lnTo>
                    <a:pt x="781240" y="0"/>
                  </a:lnTo>
                  <a:lnTo>
                    <a:pt x="1177290" y="0"/>
                  </a:lnTo>
                </a:path>
              </a:pathLst>
            </a:custGeom>
            <a:ln w="30479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707130" y="2807966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0" y="0"/>
                  </a:moveTo>
                  <a:lnTo>
                    <a:pt x="60960" y="76200"/>
                  </a:lnTo>
                  <a:lnTo>
                    <a:pt x="0" y="152400"/>
                  </a:lnTo>
                  <a:lnTo>
                    <a:pt x="152400" y="76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038600" y="2895594"/>
              <a:ext cx="1177290" cy="1390650"/>
            </a:xfrm>
            <a:custGeom>
              <a:avLst/>
              <a:gdLst/>
              <a:ahLst/>
              <a:cxnLst/>
              <a:rect l="l" t="t" r="r" b="b"/>
              <a:pathLst>
                <a:path w="1177289" h="1390650">
                  <a:moveTo>
                    <a:pt x="0" y="1385887"/>
                  </a:moveTo>
                  <a:lnTo>
                    <a:pt x="793953" y="1390650"/>
                  </a:lnTo>
                  <a:lnTo>
                    <a:pt x="781240" y="0"/>
                  </a:lnTo>
                  <a:lnTo>
                    <a:pt x="1177290" y="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154930" y="2819396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0" y="0"/>
                  </a:moveTo>
                  <a:lnTo>
                    <a:pt x="60960" y="76200"/>
                  </a:lnTo>
                  <a:lnTo>
                    <a:pt x="0" y="152400"/>
                  </a:lnTo>
                  <a:lnTo>
                    <a:pt x="152400" y="76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589270" y="2895594"/>
              <a:ext cx="1177290" cy="1390650"/>
            </a:xfrm>
            <a:custGeom>
              <a:avLst/>
              <a:gdLst/>
              <a:ahLst/>
              <a:cxnLst/>
              <a:rect l="l" t="t" r="r" b="b"/>
              <a:pathLst>
                <a:path w="1177290" h="1390650">
                  <a:moveTo>
                    <a:pt x="0" y="1385887"/>
                  </a:moveTo>
                  <a:lnTo>
                    <a:pt x="793953" y="1390650"/>
                  </a:lnTo>
                  <a:lnTo>
                    <a:pt x="781240" y="0"/>
                  </a:lnTo>
                  <a:lnTo>
                    <a:pt x="1177290" y="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705600" y="2819396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0" y="0"/>
                  </a:moveTo>
                  <a:lnTo>
                    <a:pt x="60959" y="76200"/>
                  </a:lnTo>
                  <a:lnTo>
                    <a:pt x="0" y="152400"/>
                  </a:lnTo>
                  <a:lnTo>
                    <a:pt x="152399" y="76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/>
          <p:nvPr/>
        </p:nvSpPr>
        <p:spPr>
          <a:xfrm>
            <a:off x="127635" y="3219767"/>
            <a:ext cx="1779270" cy="668655"/>
          </a:xfrm>
          <a:custGeom>
            <a:avLst/>
            <a:gdLst/>
            <a:ahLst/>
            <a:cxnLst/>
            <a:rect l="l" t="t" r="r" b="b"/>
            <a:pathLst>
              <a:path w="1779270" h="668654">
                <a:moveTo>
                  <a:pt x="0" y="287337"/>
                </a:moveTo>
                <a:lnTo>
                  <a:pt x="296545" y="287337"/>
                </a:lnTo>
                <a:lnTo>
                  <a:pt x="497205" y="0"/>
                </a:lnTo>
                <a:lnTo>
                  <a:pt x="741362" y="287337"/>
                </a:lnTo>
                <a:lnTo>
                  <a:pt x="1779270" y="287337"/>
                </a:lnTo>
                <a:lnTo>
                  <a:pt x="1779270" y="350837"/>
                </a:lnTo>
                <a:lnTo>
                  <a:pt x="1779270" y="446087"/>
                </a:lnTo>
                <a:lnTo>
                  <a:pt x="1779270" y="668337"/>
                </a:lnTo>
                <a:lnTo>
                  <a:pt x="741362" y="668337"/>
                </a:lnTo>
                <a:lnTo>
                  <a:pt x="296545" y="668337"/>
                </a:lnTo>
                <a:lnTo>
                  <a:pt x="0" y="668337"/>
                </a:lnTo>
                <a:lnTo>
                  <a:pt x="0" y="446087"/>
                </a:lnTo>
                <a:lnTo>
                  <a:pt x="0" y="350837"/>
                </a:lnTo>
                <a:lnTo>
                  <a:pt x="0" y="287337"/>
                </a:lnTo>
                <a:close/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205740" y="3481070"/>
            <a:ext cx="1524000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320"/>
              </a:lnSpc>
              <a:spcBef>
                <a:spcPts val="240"/>
              </a:spcBef>
            </a:pPr>
            <a:r>
              <a:rPr sz="1200" dirty="0">
                <a:latin typeface="Tahoma"/>
                <a:cs typeface="Tahoma"/>
              </a:rPr>
              <a:t>Sent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with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ciphertext (preferably</a:t>
            </a:r>
            <a:r>
              <a:rPr sz="1200" spc="1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encrypted)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8602" y="368871"/>
            <a:ext cx="6113145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CBC</a:t>
            </a:r>
            <a:r>
              <a:rPr spc="-45" dirty="0"/>
              <a:t> </a:t>
            </a:r>
            <a:r>
              <a:rPr dirty="0"/>
              <a:t>Mode:</a:t>
            </a:r>
            <a:r>
              <a:rPr spc="-30" dirty="0"/>
              <a:t> </a:t>
            </a:r>
            <a:r>
              <a:rPr spc="-10" dirty="0"/>
              <a:t>Decryption</a:t>
            </a:r>
          </a:p>
        </p:txBody>
      </p:sp>
      <p:sp>
        <p:nvSpPr>
          <p:cNvPr id="3" name="object 3"/>
          <p:cNvSpPr/>
          <p:nvPr/>
        </p:nvSpPr>
        <p:spPr>
          <a:xfrm>
            <a:off x="3352800" y="18288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0" y="0"/>
                </a:moveTo>
                <a:lnTo>
                  <a:pt x="1371600" y="0"/>
                </a:lnTo>
                <a:lnTo>
                  <a:pt x="13716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600" y="1828800"/>
            <a:ext cx="1371600" cy="457200"/>
          </a:xfrm>
          <a:custGeom>
            <a:avLst/>
            <a:gdLst/>
            <a:ahLst/>
            <a:cxnLst/>
            <a:rect l="l" t="t" r="r" b="b"/>
            <a:pathLst>
              <a:path w="1371600" h="457200">
                <a:moveTo>
                  <a:pt x="0" y="0"/>
                </a:moveTo>
                <a:lnTo>
                  <a:pt x="1371600" y="0"/>
                </a:lnTo>
                <a:lnTo>
                  <a:pt x="13716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81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965960" y="4556759"/>
            <a:ext cx="1402080" cy="487680"/>
            <a:chOff x="1965960" y="4556759"/>
            <a:chExt cx="1402080" cy="4876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4571999"/>
              <a:ext cx="1371600" cy="457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81200" y="4571999"/>
              <a:ext cx="1371600" cy="457200"/>
            </a:xfrm>
            <a:custGeom>
              <a:avLst/>
              <a:gdLst/>
              <a:ahLst/>
              <a:cxnLst/>
              <a:rect l="l" t="t" r="r" b="b"/>
              <a:pathLst>
                <a:path w="1371600" h="457200">
                  <a:moveTo>
                    <a:pt x="0" y="0"/>
                  </a:moveTo>
                  <a:lnTo>
                    <a:pt x="1371600" y="0"/>
                  </a:lnTo>
                  <a:lnTo>
                    <a:pt x="13716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309359" y="4556759"/>
            <a:ext cx="1402080" cy="487680"/>
            <a:chOff x="6309359" y="4556759"/>
            <a:chExt cx="1402080" cy="48768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599" y="4571999"/>
              <a:ext cx="1371600" cy="4572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324599" y="4571999"/>
              <a:ext cx="1371600" cy="457200"/>
            </a:xfrm>
            <a:custGeom>
              <a:avLst/>
              <a:gdLst/>
              <a:ahLst/>
              <a:cxnLst/>
              <a:rect l="l" t="t" r="r" b="b"/>
              <a:pathLst>
                <a:path w="1371600" h="457200">
                  <a:moveTo>
                    <a:pt x="0" y="0"/>
                  </a:moveTo>
                  <a:lnTo>
                    <a:pt x="1371600" y="0"/>
                  </a:lnTo>
                  <a:lnTo>
                    <a:pt x="13716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413759" y="4556759"/>
            <a:ext cx="2849880" cy="746760"/>
            <a:chOff x="3413759" y="4556759"/>
            <a:chExt cx="2849880" cy="74676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8999" y="4571999"/>
              <a:ext cx="1371600" cy="4572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28999" y="4571999"/>
              <a:ext cx="1371600" cy="457200"/>
            </a:xfrm>
            <a:custGeom>
              <a:avLst/>
              <a:gdLst/>
              <a:ahLst/>
              <a:cxnLst/>
              <a:rect l="l" t="t" r="r" b="b"/>
              <a:pathLst>
                <a:path w="1371600" h="457200">
                  <a:moveTo>
                    <a:pt x="0" y="0"/>
                  </a:moveTo>
                  <a:lnTo>
                    <a:pt x="1371600" y="0"/>
                  </a:lnTo>
                  <a:lnTo>
                    <a:pt x="13716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6799" y="4571999"/>
              <a:ext cx="1371600" cy="4572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876799" y="4571999"/>
              <a:ext cx="1371600" cy="457200"/>
            </a:xfrm>
            <a:custGeom>
              <a:avLst/>
              <a:gdLst/>
              <a:ahLst/>
              <a:cxnLst/>
              <a:rect l="l" t="t" r="r" b="b"/>
              <a:pathLst>
                <a:path w="1371600" h="457200">
                  <a:moveTo>
                    <a:pt x="0" y="0"/>
                  </a:moveTo>
                  <a:lnTo>
                    <a:pt x="1371600" y="0"/>
                  </a:lnTo>
                  <a:lnTo>
                    <a:pt x="13716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70019" y="4800599"/>
              <a:ext cx="1546860" cy="487680"/>
            </a:xfrm>
            <a:custGeom>
              <a:avLst/>
              <a:gdLst/>
              <a:ahLst/>
              <a:cxnLst/>
              <a:rect l="l" t="t" r="r" b="b"/>
              <a:pathLst>
                <a:path w="1546860" h="487679">
                  <a:moveTo>
                    <a:pt x="1546860" y="0"/>
                  </a:moveTo>
                  <a:lnTo>
                    <a:pt x="0" y="0"/>
                  </a:lnTo>
                  <a:lnTo>
                    <a:pt x="0" y="487680"/>
                  </a:lnTo>
                  <a:lnTo>
                    <a:pt x="1546860" y="487680"/>
                  </a:lnTo>
                  <a:lnTo>
                    <a:pt x="1546860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70019" y="4800599"/>
              <a:ext cx="1546860" cy="487680"/>
            </a:xfrm>
            <a:custGeom>
              <a:avLst/>
              <a:gdLst/>
              <a:ahLst/>
              <a:cxnLst/>
              <a:rect l="l" t="t" r="r" b="b"/>
              <a:pathLst>
                <a:path w="1546860" h="487679">
                  <a:moveTo>
                    <a:pt x="0" y="0"/>
                  </a:moveTo>
                  <a:lnTo>
                    <a:pt x="1546860" y="0"/>
                  </a:lnTo>
                  <a:lnTo>
                    <a:pt x="1546860" y="487680"/>
                  </a:lnTo>
                  <a:lnTo>
                    <a:pt x="0" y="48768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889760" y="1813560"/>
            <a:ext cx="1402080" cy="853440"/>
            <a:chOff x="1889760" y="1813560"/>
            <a:chExt cx="1402080" cy="853440"/>
          </a:xfrm>
        </p:grpSpPr>
        <p:sp>
          <p:nvSpPr>
            <p:cNvPr id="19" name="object 19"/>
            <p:cNvSpPr/>
            <p:nvPr/>
          </p:nvSpPr>
          <p:spPr>
            <a:xfrm>
              <a:off x="1905000" y="1828800"/>
              <a:ext cx="1371600" cy="457200"/>
            </a:xfrm>
            <a:custGeom>
              <a:avLst/>
              <a:gdLst/>
              <a:ahLst/>
              <a:cxnLst/>
              <a:rect l="l" t="t" r="r" b="b"/>
              <a:pathLst>
                <a:path w="1371600" h="457200">
                  <a:moveTo>
                    <a:pt x="0" y="0"/>
                  </a:moveTo>
                  <a:lnTo>
                    <a:pt x="1371600" y="0"/>
                  </a:lnTo>
                  <a:lnTo>
                    <a:pt x="13716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90800" y="2377440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289560"/>
                  </a:moveTo>
                  <a:lnTo>
                    <a:pt x="0" y="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14605" y="22860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0" y="152399"/>
                  </a:lnTo>
                  <a:lnTo>
                    <a:pt x="76200" y="91439"/>
                  </a:lnTo>
                  <a:lnTo>
                    <a:pt x="152400" y="1523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233159" y="1813560"/>
            <a:ext cx="1402080" cy="853440"/>
            <a:chOff x="6233159" y="1813560"/>
            <a:chExt cx="1402080" cy="853440"/>
          </a:xfrm>
        </p:grpSpPr>
        <p:sp>
          <p:nvSpPr>
            <p:cNvPr id="23" name="object 23"/>
            <p:cNvSpPr/>
            <p:nvPr/>
          </p:nvSpPr>
          <p:spPr>
            <a:xfrm>
              <a:off x="6248399" y="1828800"/>
              <a:ext cx="1371600" cy="457200"/>
            </a:xfrm>
            <a:custGeom>
              <a:avLst/>
              <a:gdLst/>
              <a:ahLst/>
              <a:cxnLst/>
              <a:rect l="l" t="t" r="r" b="b"/>
              <a:pathLst>
                <a:path w="1371600" h="457200">
                  <a:moveTo>
                    <a:pt x="0" y="0"/>
                  </a:moveTo>
                  <a:lnTo>
                    <a:pt x="1371600" y="0"/>
                  </a:lnTo>
                  <a:lnTo>
                    <a:pt x="13716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86599" y="2377440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289560"/>
                  </a:moveTo>
                  <a:lnTo>
                    <a:pt x="0" y="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10404" y="22860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0" y="152399"/>
                  </a:lnTo>
                  <a:lnTo>
                    <a:pt x="76200" y="91439"/>
                  </a:lnTo>
                  <a:lnTo>
                    <a:pt x="152400" y="1523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996690" y="1524000"/>
            <a:ext cx="1367790" cy="487680"/>
          </a:xfrm>
          <a:prstGeom prst="rect">
            <a:avLst/>
          </a:prstGeom>
          <a:solidFill>
            <a:srgbClr val="99CCFF"/>
          </a:solidFill>
          <a:ln w="30479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60"/>
              </a:spcBef>
            </a:pPr>
            <a:r>
              <a:rPr sz="2400" spc="-10" dirty="0">
                <a:latin typeface="Tahoma"/>
                <a:cs typeface="Tahoma"/>
              </a:rPr>
              <a:t>plaintext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47490" y="4833620"/>
            <a:ext cx="1362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ahoma"/>
                <a:cs typeface="Tahoma"/>
              </a:rPr>
              <a:t>ciphertext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042160" y="3261359"/>
            <a:ext cx="1249680" cy="868680"/>
            <a:chOff x="2042160" y="3261359"/>
            <a:chExt cx="1249680" cy="868680"/>
          </a:xfrm>
        </p:grpSpPr>
        <p:sp>
          <p:nvSpPr>
            <p:cNvPr id="29" name="object 29"/>
            <p:cNvSpPr/>
            <p:nvPr/>
          </p:nvSpPr>
          <p:spPr>
            <a:xfrm>
              <a:off x="2057400" y="3276599"/>
              <a:ext cx="1219200" cy="838200"/>
            </a:xfrm>
            <a:custGeom>
              <a:avLst/>
              <a:gdLst/>
              <a:ahLst/>
              <a:cxnLst/>
              <a:rect l="l" t="t" r="r" b="b"/>
              <a:pathLst>
                <a:path w="1219200" h="838200">
                  <a:moveTo>
                    <a:pt x="12192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1219200" y="8382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057400" y="3276599"/>
              <a:ext cx="1219200" cy="838200"/>
            </a:xfrm>
            <a:custGeom>
              <a:avLst/>
              <a:gdLst/>
              <a:ahLst/>
              <a:cxnLst/>
              <a:rect l="l" t="t" r="r" b="b"/>
              <a:pathLst>
                <a:path w="1219200" h="838200">
                  <a:moveTo>
                    <a:pt x="0" y="0"/>
                  </a:moveTo>
                  <a:lnTo>
                    <a:pt x="1219200" y="0"/>
                  </a:lnTo>
                  <a:lnTo>
                    <a:pt x="1219200" y="838200"/>
                  </a:lnTo>
                  <a:lnTo>
                    <a:pt x="0" y="838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152046" y="3432302"/>
            <a:ext cx="1026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ahoma"/>
                <a:cs typeface="Tahoma"/>
              </a:rPr>
              <a:t>decrypt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962405" y="2286000"/>
            <a:ext cx="152400" cy="381000"/>
            <a:chOff x="3962405" y="2286000"/>
            <a:chExt cx="152400" cy="381000"/>
          </a:xfrm>
        </p:grpSpPr>
        <p:sp>
          <p:nvSpPr>
            <p:cNvPr id="33" name="object 33"/>
            <p:cNvSpPr/>
            <p:nvPr/>
          </p:nvSpPr>
          <p:spPr>
            <a:xfrm>
              <a:off x="4038599" y="2377439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289560"/>
                  </a:moveTo>
                  <a:lnTo>
                    <a:pt x="0" y="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62405" y="22860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0" y="152399"/>
                  </a:lnTo>
                  <a:lnTo>
                    <a:pt x="76200" y="91439"/>
                  </a:lnTo>
                  <a:lnTo>
                    <a:pt x="152400" y="1523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5486405" y="2286000"/>
            <a:ext cx="152400" cy="381000"/>
            <a:chOff x="5486405" y="2286000"/>
            <a:chExt cx="152400" cy="381000"/>
          </a:xfrm>
        </p:grpSpPr>
        <p:sp>
          <p:nvSpPr>
            <p:cNvPr id="36" name="object 36"/>
            <p:cNvSpPr/>
            <p:nvPr/>
          </p:nvSpPr>
          <p:spPr>
            <a:xfrm>
              <a:off x="5562599" y="2377439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289560"/>
                  </a:moveTo>
                  <a:lnTo>
                    <a:pt x="0" y="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86405" y="22860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0" y="152399"/>
                  </a:lnTo>
                  <a:lnTo>
                    <a:pt x="76200" y="91439"/>
                  </a:lnTo>
                  <a:lnTo>
                    <a:pt x="152400" y="1523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2514605" y="3261359"/>
            <a:ext cx="5273040" cy="1249680"/>
            <a:chOff x="2514605" y="3261359"/>
            <a:chExt cx="5273040" cy="1249680"/>
          </a:xfrm>
        </p:grpSpPr>
        <p:sp>
          <p:nvSpPr>
            <p:cNvPr id="39" name="object 39"/>
            <p:cNvSpPr/>
            <p:nvPr/>
          </p:nvSpPr>
          <p:spPr>
            <a:xfrm>
              <a:off x="2590799" y="4206239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289560"/>
                  </a:moveTo>
                  <a:lnTo>
                    <a:pt x="0" y="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14605" y="41147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0" y="152399"/>
                  </a:lnTo>
                  <a:lnTo>
                    <a:pt x="76200" y="91439"/>
                  </a:lnTo>
                  <a:lnTo>
                    <a:pt x="152400" y="1523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05200" y="3276599"/>
              <a:ext cx="1219200" cy="838200"/>
            </a:xfrm>
            <a:custGeom>
              <a:avLst/>
              <a:gdLst/>
              <a:ahLst/>
              <a:cxnLst/>
              <a:rect l="l" t="t" r="r" b="b"/>
              <a:pathLst>
                <a:path w="1219200" h="838200">
                  <a:moveTo>
                    <a:pt x="12192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1219200" y="8382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05200" y="3276599"/>
              <a:ext cx="1219200" cy="838200"/>
            </a:xfrm>
            <a:custGeom>
              <a:avLst/>
              <a:gdLst/>
              <a:ahLst/>
              <a:cxnLst/>
              <a:rect l="l" t="t" r="r" b="b"/>
              <a:pathLst>
                <a:path w="1219200" h="838200">
                  <a:moveTo>
                    <a:pt x="0" y="0"/>
                  </a:moveTo>
                  <a:lnTo>
                    <a:pt x="1219200" y="0"/>
                  </a:lnTo>
                  <a:lnTo>
                    <a:pt x="1219200" y="838200"/>
                  </a:lnTo>
                  <a:lnTo>
                    <a:pt x="0" y="838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38600" y="4206239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289560"/>
                  </a:moveTo>
                  <a:lnTo>
                    <a:pt x="0" y="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62405" y="41147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0" y="152399"/>
                  </a:lnTo>
                  <a:lnTo>
                    <a:pt x="76200" y="91439"/>
                  </a:lnTo>
                  <a:lnTo>
                    <a:pt x="152400" y="1523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029200" y="3276599"/>
              <a:ext cx="1219200" cy="838200"/>
            </a:xfrm>
            <a:custGeom>
              <a:avLst/>
              <a:gdLst/>
              <a:ahLst/>
              <a:cxnLst/>
              <a:rect l="l" t="t" r="r" b="b"/>
              <a:pathLst>
                <a:path w="1219200" h="838200">
                  <a:moveTo>
                    <a:pt x="12192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1219200" y="8382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029200" y="3276599"/>
              <a:ext cx="1219200" cy="838200"/>
            </a:xfrm>
            <a:custGeom>
              <a:avLst/>
              <a:gdLst/>
              <a:ahLst/>
              <a:cxnLst/>
              <a:rect l="l" t="t" r="r" b="b"/>
              <a:pathLst>
                <a:path w="1219200" h="838200">
                  <a:moveTo>
                    <a:pt x="0" y="0"/>
                  </a:moveTo>
                  <a:lnTo>
                    <a:pt x="1219200" y="0"/>
                  </a:lnTo>
                  <a:lnTo>
                    <a:pt x="1219200" y="838200"/>
                  </a:lnTo>
                  <a:lnTo>
                    <a:pt x="0" y="838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62600" y="4206239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289560"/>
                  </a:moveTo>
                  <a:lnTo>
                    <a:pt x="0" y="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486405" y="41147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0" y="152399"/>
                  </a:lnTo>
                  <a:lnTo>
                    <a:pt x="76200" y="91439"/>
                  </a:lnTo>
                  <a:lnTo>
                    <a:pt x="152400" y="1523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553200" y="3276599"/>
              <a:ext cx="1219200" cy="838200"/>
            </a:xfrm>
            <a:custGeom>
              <a:avLst/>
              <a:gdLst/>
              <a:ahLst/>
              <a:cxnLst/>
              <a:rect l="l" t="t" r="r" b="b"/>
              <a:pathLst>
                <a:path w="1219200" h="838200">
                  <a:moveTo>
                    <a:pt x="12192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1219200" y="8382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553200" y="3276599"/>
              <a:ext cx="1219200" cy="838200"/>
            </a:xfrm>
            <a:custGeom>
              <a:avLst/>
              <a:gdLst/>
              <a:ahLst/>
              <a:cxnLst/>
              <a:rect l="l" t="t" r="r" b="b"/>
              <a:pathLst>
                <a:path w="1219200" h="838200">
                  <a:moveTo>
                    <a:pt x="0" y="0"/>
                  </a:moveTo>
                  <a:lnTo>
                    <a:pt x="1219200" y="0"/>
                  </a:lnTo>
                  <a:lnTo>
                    <a:pt x="1219200" y="838200"/>
                  </a:lnTo>
                  <a:lnTo>
                    <a:pt x="0" y="838200"/>
                  </a:lnTo>
                  <a:lnTo>
                    <a:pt x="0" y="0"/>
                  </a:lnTo>
                  <a:close/>
                </a:path>
              </a:pathLst>
            </a:custGeom>
            <a:ln w="30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647846" y="3432302"/>
            <a:ext cx="1026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ahoma"/>
                <a:cs typeface="Tahoma"/>
              </a:rPr>
              <a:t>decrypt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7010405" y="4114800"/>
            <a:ext cx="152400" cy="396240"/>
            <a:chOff x="7010405" y="4114800"/>
            <a:chExt cx="152400" cy="396240"/>
          </a:xfrm>
        </p:grpSpPr>
        <p:sp>
          <p:nvSpPr>
            <p:cNvPr id="53" name="object 53"/>
            <p:cNvSpPr/>
            <p:nvPr/>
          </p:nvSpPr>
          <p:spPr>
            <a:xfrm>
              <a:off x="7086600" y="4206239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289560"/>
                  </a:moveTo>
                  <a:lnTo>
                    <a:pt x="0" y="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010405" y="41148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0" y="152399"/>
                  </a:lnTo>
                  <a:lnTo>
                    <a:pt x="76200" y="91439"/>
                  </a:lnTo>
                  <a:lnTo>
                    <a:pt x="152400" y="1523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364739" y="2540000"/>
            <a:ext cx="376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818181"/>
                </a:solidFill>
                <a:latin typeface="Symbol"/>
                <a:cs typeface="Symbol"/>
              </a:rPr>
              <a:t></a:t>
            </a:r>
            <a:endParaRPr sz="3600">
              <a:latin typeface="Symbol"/>
              <a:cs typeface="Symbo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514605" y="3048000"/>
            <a:ext cx="1600200" cy="243840"/>
            <a:chOff x="2514605" y="3048000"/>
            <a:chExt cx="1600200" cy="243840"/>
          </a:xfrm>
        </p:grpSpPr>
        <p:sp>
          <p:nvSpPr>
            <p:cNvPr id="57" name="object 57"/>
            <p:cNvSpPr/>
            <p:nvPr/>
          </p:nvSpPr>
          <p:spPr>
            <a:xfrm>
              <a:off x="2590799" y="3139439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137160"/>
                  </a:moveTo>
                  <a:lnTo>
                    <a:pt x="0" y="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514605" y="30480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0" y="152399"/>
                  </a:lnTo>
                  <a:lnTo>
                    <a:pt x="76200" y="91439"/>
                  </a:lnTo>
                  <a:lnTo>
                    <a:pt x="152400" y="1523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038600" y="3139439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137160"/>
                  </a:moveTo>
                  <a:lnTo>
                    <a:pt x="0" y="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62405" y="30480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0" y="152399"/>
                  </a:lnTo>
                  <a:lnTo>
                    <a:pt x="76200" y="91439"/>
                  </a:lnTo>
                  <a:lnTo>
                    <a:pt x="152400" y="1523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350202" y="2463800"/>
            <a:ext cx="1246505" cy="5473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340"/>
              </a:spcBef>
            </a:pPr>
            <a:r>
              <a:rPr sz="1800" spc="-10" dirty="0">
                <a:solidFill>
                  <a:srgbClr val="818181"/>
                </a:solidFill>
                <a:latin typeface="Tahoma"/>
                <a:cs typeface="Tahoma"/>
              </a:rPr>
              <a:t>Initialization vector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600200" y="2743196"/>
            <a:ext cx="762000" cy="152400"/>
            <a:chOff x="1600200" y="2743196"/>
            <a:chExt cx="762000" cy="152400"/>
          </a:xfrm>
        </p:grpSpPr>
        <p:sp>
          <p:nvSpPr>
            <p:cNvPr id="63" name="object 63"/>
            <p:cNvSpPr/>
            <p:nvPr/>
          </p:nvSpPr>
          <p:spPr>
            <a:xfrm>
              <a:off x="1600200" y="2819399"/>
              <a:ext cx="670560" cy="0"/>
            </a:xfrm>
            <a:custGeom>
              <a:avLst/>
              <a:gdLst/>
              <a:ahLst/>
              <a:cxnLst/>
              <a:rect l="l" t="t" r="r" b="b"/>
              <a:pathLst>
                <a:path w="670560">
                  <a:moveTo>
                    <a:pt x="0" y="0"/>
                  </a:moveTo>
                  <a:lnTo>
                    <a:pt x="670560" y="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09800" y="2743196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0" y="0"/>
                  </a:moveTo>
                  <a:lnTo>
                    <a:pt x="60960" y="76200"/>
                  </a:lnTo>
                  <a:lnTo>
                    <a:pt x="0" y="152400"/>
                  </a:lnTo>
                  <a:lnTo>
                    <a:pt x="152400" y="76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3599846" y="2540000"/>
            <a:ext cx="2550160" cy="128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520">
              <a:lnSpc>
                <a:spcPct val="100000"/>
              </a:lnSpc>
              <a:spcBef>
                <a:spcPts val="100"/>
              </a:spcBef>
              <a:tabLst>
                <a:tab pos="1748789" algn="l"/>
              </a:tabLst>
            </a:pPr>
            <a:r>
              <a:rPr sz="3600" spc="-50" dirty="0">
                <a:solidFill>
                  <a:srgbClr val="818181"/>
                </a:solidFill>
                <a:latin typeface="Symbol"/>
                <a:cs typeface="Symbol"/>
              </a:rPr>
              <a:t></a:t>
            </a:r>
            <a:r>
              <a:rPr sz="3600" dirty="0">
                <a:solidFill>
                  <a:srgbClr val="818181"/>
                </a:solidFill>
                <a:latin typeface="Times New Roman"/>
                <a:cs typeface="Times New Roman"/>
              </a:rPr>
              <a:t>	</a:t>
            </a:r>
            <a:r>
              <a:rPr sz="3600" spc="-50" dirty="0">
                <a:solidFill>
                  <a:srgbClr val="818181"/>
                </a:solidFill>
                <a:latin typeface="Symbol"/>
                <a:cs typeface="Symbol"/>
              </a:rPr>
              <a:t></a:t>
            </a:r>
            <a:endParaRPr sz="36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2705"/>
              </a:spcBef>
              <a:tabLst>
                <a:tab pos="1536065" algn="l"/>
              </a:tabLst>
            </a:pPr>
            <a:r>
              <a:rPr sz="2400" spc="-10" dirty="0">
                <a:latin typeface="Tahoma"/>
                <a:cs typeface="Tahoma"/>
              </a:rPr>
              <a:t>decrypt</a:t>
            </a:r>
            <a:r>
              <a:rPr sz="2400" dirty="0">
                <a:latin typeface="Tahoma"/>
                <a:cs typeface="Tahoma"/>
              </a:rPr>
              <a:t>	</a:t>
            </a:r>
            <a:r>
              <a:rPr sz="2400" spc="-10" dirty="0">
                <a:latin typeface="Tahoma"/>
                <a:cs typeface="Tahoma"/>
              </a:rPr>
              <a:t>decrypt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5486405" y="3048000"/>
            <a:ext cx="152400" cy="243840"/>
            <a:chOff x="5486405" y="3048000"/>
            <a:chExt cx="152400" cy="243840"/>
          </a:xfrm>
        </p:grpSpPr>
        <p:sp>
          <p:nvSpPr>
            <p:cNvPr id="67" name="object 67"/>
            <p:cNvSpPr/>
            <p:nvPr/>
          </p:nvSpPr>
          <p:spPr>
            <a:xfrm>
              <a:off x="5562599" y="3139439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137160"/>
                  </a:moveTo>
                  <a:lnTo>
                    <a:pt x="0" y="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486405" y="30480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0" y="152399"/>
                  </a:lnTo>
                  <a:lnTo>
                    <a:pt x="76200" y="91439"/>
                  </a:lnTo>
                  <a:lnTo>
                    <a:pt x="152400" y="1523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6860540" y="2540000"/>
            <a:ext cx="376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818181"/>
                </a:solidFill>
                <a:latin typeface="Symbol"/>
                <a:cs typeface="Symbol"/>
              </a:rPr>
              <a:t></a:t>
            </a:r>
            <a:endParaRPr sz="3600">
              <a:latin typeface="Symbol"/>
              <a:cs typeface="Symbol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2575560" y="2876546"/>
            <a:ext cx="4587240" cy="1482090"/>
            <a:chOff x="2575560" y="2876546"/>
            <a:chExt cx="4587240" cy="1482090"/>
          </a:xfrm>
        </p:grpSpPr>
        <p:sp>
          <p:nvSpPr>
            <p:cNvPr id="71" name="object 71"/>
            <p:cNvSpPr/>
            <p:nvPr/>
          </p:nvSpPr>
          <p:spPr>
            <a:xfrm>
              <a:off x="7086600" y="3139439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137160"/>
                  </a:moveTo>
                  <a:lnTo>
                    <a:pt x="0" y="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10405" y="30479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0" y="152399"/>
                  </a:lnTo>
                  <a:lnTo>
                    <a:pt x="76200" y="91439"/>
                  </a:lnTo>
                  <a:lnTo>
                    <a:pt x="152400" y="1523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590800" y="2952744"/>
              <a:ext cx="1177290" cy="1390650"/>
            </a:xfrm>
            <a:custGeom>
              <a:avLst/>
              <a:gdLst/>
              <a:ahLst/>
              <a:cxnLst/>
              <a:rect l="l" t="t" r="r" b="b"/>
              <a:pathLst>
                <a:path w="1177289" h="1390650">
                  <a:moveTo>
                    <a:pt x="0" y="1385887"/>
                  </a:moveTo>
                  <a:lnTo>
                    <a:pt x="793953" y="1390650"/>
                  </a:lnTo>
                  <a:lnTo>
                    <a:pt x="781240" y="0"/>
                  </a:lnTo>
                  <a:lnTo>
                    <a:pt x="1177290" y="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707130" y="2876546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0" y="0"/>
                  </a:moveTo>
                  <a:lnTo>
                    <a:pt x="60960" y="76200"/>
                  </a:lnTo>
                  <a:lnTo>
                    <a:pt x="0" y="152400"/>
                  </a:lnTo>
                  <a:lnTo>
                    <a:pt x="152400" y="76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038600" y="2952744"/>
              <a:ext cx="1177290" cy="1390650"/>
            </a:xfrm>
            <a:custGeom>
              <a:avLst/>
              <a:gdLst/>
              <a:ahLst/>
              <a:cxnLst/>
              <a:rect l="l" t="t" r="r" b="b"/>
              <a:pathLst>
                <a:path w="1177289" h="1390650">
                  <a:moveTo>
                    <a:pt x="0" y="1385887"/>
                  </a:moveTo>
                  <a:lnTo>
                    <a:pt x="793953" y="1390650"/>
                  </a:lnTo>
                  <a:lnTo>
                    <a:pt x="781240" y="0"/>
                  </a:lnTo>
                  <a:lnTo>
                    <a:pt x="1177290" y="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154930" y="2876546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0" y="0"/>
                  </a:moveTo>
                  <a:lnTo>
                    <a:pt x="60960" y="76200"/>
                  </a:lnTo>
                  <a:lnTo>
                    <a:pt x="0" y="152400"/>
                  </a:lnTo>
                  <a:lnTo>
                    <a:pt x="152400" y="76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589270" y="2952744"/>
              <a:ext cx="1177290" cy="1390650"/>
            </a:xfrm>
            <a:custGeom>
              <a:avLst/>
              <a:gdLst/>
              <a:ahLst/>
              <a:cxnLst/>
              <a:rect l="l" t="t" r="r" b="b"/>
              <a:pathLst>
                <a:path w="1177290" h="1390650">
                  <a:moveTo>
                    <a:pt x="0" y="1385887"/>
                  </a:moveTo>
                  <a:lnTo>
                    <a:pt x="793953" y="1390650"/>
                  </a:lnTo>
                  <a:lnTo>
                    <a:pt x="781240" y="0"/>
                  </a:lnTo>
                  <a:lnTo>
                    <a:pt x="1177290" y="0"/>
                  </a:lnTo>
                </a:path>
              </a:pathLst>
            </a:custGeom>
            <a:ln w="304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705600" y="2876546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0" y="0"/>
                  </a:moveTo>
                  <a:lnTo>
                    <a:pt x="60959" y="76200"/>
                  </a:lnTo>
                  <a:lnTo>
                    <a:pt x="0" y="152400"/>
                  </a:lnTo>
                  <a:lnTo>
                    <a:pt x="152399" y="76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0124" rIns="0" bIns="0" rtlCol="0">
            <a:spAutoFit/>
          </a:bodyPr>
          <a:lstStyle/>
          <a:p>
            <a:pPr marL="43751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Cipher</a:t>
            </a:r>
            <a:r>
              <a:rPr sz="3600" spc="-110" dirty="0"/>
              <a:t> </a:t>
            </a:r>
            <a:r>
              <a:rPr sz="3600" dirty="0"/>
              <a:t>Block</a:t>
            </a:r>
            <a:r>
              <a:rPr sz="3600" spc="-105" dirty="0"/>
              <a:t> </a:t>
            </a:r>
            <a:r>
              <a:rPr sz="3600" dirty="0"/>
              <a:t>Chaining</a:t>
            </a:r>
            <a:r>
              <a:rPr sz="3600" spc="-65" dirty="0"/>
              <a:t> </a:t>
            </a:r>
            <a:r>
              <a:rPr sz="3600" spc="-20" dirty="0"/>
              <a:t>Mode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2376933"/>
            <a:ext cx="87621" cy="952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688" y="3912363"/>
            <a:ext cx="87621" cy="952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02816" y="2028953"/>
            <a:ext cx="7166609" cy="205041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ct val="98100"/>
              </a:lnSpc>
              <a:spcBef>
                <a:spcPts val="180"/>
              </a:spcBef>
            </a:pPr>
            <a:r>
              <a:rPr sz="3200" dirty="0">
                <a:latin typeface="Arial"/>
                <a:cs typeface="Arial"/>
              </a:rPr>
              <a:t>Input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algorithm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XOR</a:t>
            </a:r>
            <a:r>
              <a:rPr sz="3200" b="1" spc="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current </a:t>
            </a:r>
            <a:r>
              <a:rPr sz="3200" dirty="0">
                <a:latin typeface="Arial"/>
                <a:cs typeface="Arial"/>
              </a:rPr>
              <a:t>plaintext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block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preceding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ciphertext block</a:t>
            </a:r>
            <a:endParaRPr sz="3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720"/>
              </a:spcBef>
            </a:pP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Repeating</a:t>
            </a:r>
            <a:r>
              <a:rPr sz="3200" b="1" spc="-1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patterns</a:t>
            </a:r>
            <a:r>
              <a:rPr sz="3200" b="1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not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exposed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1993" y="6532308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66"/>
                </a:solidFill>
                <a:latin typeface="Arial"/>
                <a:cs typeface="Arial"/>
              </a:rPr>
              <a:t>43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214" y="495998"/>
            <a:ext cx="7497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ECB</a:t>
            </a:r>
            <a:r>
              <a:rPr sz="3600" spc="-50" dirty="0"/>
              <a:t> </a:t>
            </a:r>
            <a:r>
              <a:rPr sz="3600" dirty="0"/>
              <a:t>vs.</a:t>
            </a:r>
            <a:r>
              <a:rPr sz="3600" spc="10" dirty="0"/>
              <a:t> </a:t>
            </a:r>
            <a:r>
              <a:rPr sz="3600" dirty="0"/>
              <a:t>CBC</a:t>
            </a:r>
            <a:r>
              <a:rPr sz="3600" spc="-75" dirty="0"/>
              <a:t> </a:t>
            </a:r>
            <a:r>
              <a:rPr sz="3600" dirty="0"/>
              <a:t>(due</a:t>
            </a:r>
            <a:r>
              <a:rPr sz="3600" spc="-25" dirty="0"/>
              <a:t> </a:t>
            </a:r>
            <a:r>
              <a:rPr sz="3600" dirty="0"/>
              <a:t>to</a:t>
            </a:r>
            <a:r>
              <a:rPr sz="3600" spc="-70" dirty="0"/>
              <a:t> </a:t>
            </a:r>
            <a:r>
              <a:rPr sz="3600" dirty="0"/>
              <a:t>Bart</a:t>
            </a:r>
            <a:r>
              <a:rPr sz="3600" spc="-70" dirty="0"/>
              <a:t> </a:t>
            </a:r>
            <a:r>
              <a:rPr sz="3600" spc="-10" dirty="0"/>
              <a:t>Preneel)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8070" y="1981200"/>
            <a:ext cx="1500677" cy="198278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600200" y="3337559"/>
            <a:ext cx="1908810" cy="2838450"/>
            <a:chOff x="1600200" y="3337559"/>
            <a:chExt cx="1908810" cy="2838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00" y="4190999"/>
              <a:ext cx="1487268" cy="198478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20136" y="3352799"/>
              <a:ext cx="473709" cy="760730"/>
            </a:xfrm>
            <a:custGeom>
              <a:avLst/>
              <a:gdLst/>
              <a:ahLst/>
              <a:cxnLst/>
              <a:rect l="l" t="t" r="r" b="b"/>
              <a:pathLst>
                <a:path w="473710" h="760729">
                  <a:moveTo>
                    <a:pt x="473633" y="0"/>
                  </a:moveTo>
                  <a:lnTo>
                    <a:pt x="0" y="760577"/>
                  </a:lnTo>
                </a:path>
              </a:pathLst>
            </a:custGeom>
            <a:ln w="304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71796" y="4021353"/>
              <a:ext cx="145415" cy="170180"/>
            </a:xfrm>
            <a:custGeom>
              <a:avLst/>
              <a:gdLst/>
              <a:ahLst/>
              <a:cxnLst/>
              <a:rect l="l" t="t" r="r" b="b"/>
              <a:pathLst>
                <a:path w="145414" h="170179">
                  <a:moveTo>
                    <a:pt x="15875" y="0"/>
                  </a:moveTo>
                  <a:lnTo>
                    <a:pt x="0" y="169646"/>
                  </a:lnTo>
                  <a:lnTo>
                    <a:pt x="145237" y="80556"/>
                  </a:lnTo>
                  <a:lnTo>
                    <a:pt x="48336" y="92024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231129" y="3337559"/>
            <a:ext cx="2019935" cy="2760980"/>
            <a:chOff x="5231129" y="3337559"/>
            <a:chExt cx="2019935" cy="27609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4191000"/>
              <a:ext cx="1459417" cy="19072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46369" y="3352799"/>
              <a:ext cx="638810" cy="768350"/>
            </a:xfrm>
            <a:custGeom>
              <a:avLst/>
              <a:gdLst/>
              <a:ahLst/>
              <a:cxnLst/>
              <a:rect l="l" t="t" r="r" b="b"/>
              <a:pathLst>
                <a:path w="638810" h="768350">
                  <a:moveTo>
                    <a:pt x="0" y="0"/>
                  </a:moveTo>
                  <a:lnTo>
                    <a:pt x="638759" y="767905"/>
                  </a:lnTo>
                </a:path>
              </a:pathLst>
            </a:custGeom>
            <a:ln w="304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87566" y="4025106"/>
              <a:ext cx="156210" cy="166370"/>
            </a:xfrm>
            <a:custGeom>
              <a:avLst/>
              <a:gdLst/>
              <a:ahLst/>
              <a:cxnLst/>
              <a:rect l="l" t="t" r="r" b="b"/>
              <a:pathLst>
                <a:path w="156210" h="166370">
                  <a:moveTo>
                    <a:pt x="117170" y="0"/>
                  </a:moveTo>
                  <a:lnTo>
                    <a:pt x="97561" y="95592"/>
                  </a:lnTo>
                  <a:lnTo>
                    <a:pt x="0" y="97447"/>
                  </a:lnTo>
                  <a:lnTo>
                    <a:pt x="156032" y="165900"/>
                  </a:lnTo>
                  <a:lnTo>
                    <a:pt x="1171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86752" y="3156268"/>
            <a:ext cx="2352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AES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in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ECB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mode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92152" y="3199245"/>
            <a:ext cx="2367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AES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in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CBC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mode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31540" y="4691062"/>
            <a:ext cx="1873250" cy="103886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ct val="89800"/>
              </a:lnSpc>
              <a:spcBef>
                <a:spcPts val="320"/>
              </a:spcBef>
            </a:pPr>
            <a:r>
              <a:rPr sz="1800" dirty="0">
                <a:latin typeface="Tahoma"/>
                <a:cs typeface="Tahoma"/>
              </a:rPr>
              <a:t>Similar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plaintext </a:t>
            </a:r>
            <a:r>
              <a:rPr sz="1800" dirty="0">
                <a:latin typeface="Tahoma"/>
                <a:cs typeface="Tahoma"/>
              </a:rPr>
              <a:t>blocks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produce </a:t>
            </a:r>
            <a:r>
              <a:rPr sz="1800" dirty="0">
                <a:latin typeface="Tahoma"/>
                <a:cs typeface="Tahoma"/>
              </a:rPr>
              <a:t>similar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ciphertext </a:t>
            </a:r>
            <a:r>
              <a:rPr sz="1800" dirty="0">
                <a:latin typeface="Tahoma"/>
                <a:cs typeface="Tahoma"/>
              </a:rPr>
              <a:t>blocks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(not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good!)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30829" y="4953000"/>
            <a:ext cx="521970" cy="685800"/>
          </a:xfrm>
          <a:custGeom>
            <a:avLst/>
            <a:gdLst/>
            <a:ahLst/>
            <a:cxnLst/>
            <a:rect l="l" t="t" r="r" b="b"/>
            <a:pathLst>
              <a:path w="521970" h="685800">
                <a:moveTo>
                  <a:pt x="0" y="342900"/>
                </a:moveTo>
                <a:lnTo>
                  <a:pt x="130492" y="0"/>
                </a:lnTo>
                <a:lnTo>
                  <a:pt x="130492" y="171450"/>
                </a:lnTo>
                <a:lnTo>
                  <a:pt x="521970" y="171450"/>
                </a:lnTo>
                <a:lnTo>
                  <a:pt x="521970" y="514350"/>
                </a:lnTo>
                <a:lnTo>
                  <a:pt x="130492" y="514350"/>
                </a:lnTo>
                <a:lnTo>
                  <a:pt x="130492" y="685800"/>
                </a:lnTo>
                <a:lnTo>
                  <a:pt x="0" y="342900"/>
                </a:lnTo>
                <a:close/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8688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Location</a:t>
            </a:r>
            <a:r>
              <a:rPr sz="3600" spc="-114" dirty="0"/>
              <a:t> </a:t>
            </a:r>
            <a:r>
              <a:rPr sz="3600" dirty="0"/>
              <a:t>of</a:t>
            </a:r>
            <a:r>
              <a:rPr sz="3600" spc="-100" dirty="0"/>
              <a:t> </a:t>
            </a:r>
            <a:r>
              <a:rPr sz="3600" dirty="0"/>
              <a:t>Encryption</a:t>
            </a:r>
            <a:r>
              <a:rPr sz="3600" spc="-60" dirty="0"/>
              <a:t> </a:t>
            </a:r>
            <a:r>
              <a:rPr sz="3600" spc="-10" dirty="0"/>
              <a:t>Devices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000" y="2367090"/>
            <a:ext cx="87622" cy="952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200" y="2835732"/>
            <a:ext cx="87622" cy="914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200" y="4039680"/>
            <a:ext cx="87622" cy="914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01199" y="1985796"/>
            <a:ext cx="7016750" cy="30333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Link</a:t>
            </a:r>
            <a:r>
              <a:rPr sz="3200" b="1" spc="-10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333399"/>
                </a:solidFill>
                <a:latin typeface="Arial"/>
                <a:cs typeface="Arial"/>
              </a:rPr>
              <a:t>Encryption</a:t>
            </a:r>
            <a:endParaRPr sz="3200">
              <a:latin typeface="Arial"/>
              <a:cs typeface="Arial"/>
            </a:endParaRPr>
          </a:p>
          <a:p>
            <a:pPr marL="412750" marR="5080">
              <a:lnSpc>
                <a:spcPct val="88000"/>
              </a:lnSpc>
              <a:spcBef>
                <a:spcPts val="625"/>
              </a:spcBef>
            </a:pPr>
            <a:r>
              <a:rPr sz="2800" dirty="0">
                <a:latin typeface="Arial"/>
                <a:cs typeface="Arial"/>
              </a:rPr>
              <a:t>Each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vulnerable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communications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link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equipped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both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ends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with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encryption device</a:t>
            </a:r>
            <a:endParaRPr sz="2800">
              <a:latin typeface="Arial"/>
              <a:cs typeface="Arial"/>
            </a:endParaRPr>
          </a:p>
          <a:p>
            <a:pPr marL="412750" marR="151130">
              <a:lnSpc>
                <a:spcPts val="2940"/>
              </a:lnSpc>
              <a:spcBef>
                <a:spcPts val="655"/>
              </a:spcBef>
            </a:pPr>
            <a:r>
              <a:rPr sz="2800" dirty="0">
                <a:latin typeface="Arial"/>
                <a:cs typeface="Arial"/>
              </a:rPr>
              <a:t>All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traffic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over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all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communications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links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is </a:t>
            </a:r>
            <a:r>
              <a:rPr sz="2800" spc="-10" dirty="0">
                <a:latin typeface="Arial"/>
                <a:cs typeface="Arial"/>
              </a:rPr>
              <a:t>secured</a:t>
            </a:r>
            <a:endParaRPr sz="2800">
              <a:latin typeface="Arial"/>
              <a:cs typeface="Arial"/>
            </a:endParaRPr>
          </a:p>
          <a:p>
            <a:pPr marL="412750">
              <a:lnSpc>
                <a:spcPct val="100000"/>
              </a:lnSpc>
              <a:spcBef>
                <a:spcPts val="185"/>
              </a:spcBef>
            </a:pPr>
            <a:r>
              <a:rPr sz="2800" dirty="0">
                <a:latin typeface="Arial"/>
                <a:cs typeface="Arial"/>
              </a:rPr>
              <a:t>Vulnerable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at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each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switch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200" y="4866450"/>
            <a:ext cx="87622" cy="9143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8688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Location</a:t>
            </a:r>
            <a:r>
              <a:rPr sz="3600" spc="-114" dirty="0"/>
              <a:t> </a:t>
            </a:r>
            <a:r>
              <a:rPr sz="3600" dirty="0"/>
              <a:t>of</a:t>
            </a:r>
            <a:r>
              <a:rPr sz="3600" spc="-100" dirty="0"/>
              <a:t> </a:t>
            </a:r>
            <a:r>
              <a:rPr sz="3600" dirty="0"/>
              <a:t>Encryption</a:t>
            </a:r>
            <a:r>
              <a:rPr sz="3600" spc="-60" dirty="0"/>
              <a:t> </a:t>
            </a:r>
            <a:r>
              <a:rPr sz="3600" spc="-10" dirty="0"/>
              <a:t>Devices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000" y="2184528"/>
            <a:ext cx="87622" cy="952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200" y="2653158"/>
            <a:ext cx="87622" cy="914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200" y="3479928"/>
            <a:ext cx="87622" cy="9143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01199" y="1803233"/>
            <a:ext cx="7332345" cy="340677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End-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to-end</a:t>
            </a:r>
            <a:r>
              <a:rPr sz="3200" b="1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Encryption</a:t>
            </a:r>
            <a:endParaRPr sz="3200">
              <a:latin typeface="Arial"/>
              <a:cs typeface="Arial"/>
            </a:endParaRPr>
          </a:p>
          <a:p>
            <a:pPr marL="412750" marR="80010">
              <a:lnSpc>
                <a:spcPts val="2970"/>
              </a:lnSpc>
              <a:spcBef>
                <a:spcPts val="645"/>
              </a:spcBef>
            </a:pPr>
            <a:r>
              <a:rPr sz="2800" dirty="0">
                <a:latin typeface="Arial"/>
                <a:cs typeface="Arial"/>
              </a:rPr>
              <a:t>The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encryption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process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carried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out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at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two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end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systems</a:t>
            </a:r>
            <a:endParaRPr sz="2800">
              <a:latin typeface="Arial"/>
              <a:cs typeface="Arial"/>
            </a:endParaRPr>
          </a:p>
          <a:p>
            <a:pPr marL="412750" marR="5080">
              <a:lnSpc>
                <a:spcPct val="88100"/>
              </a:lnSpc>
              <a:spcBef>
                <a:spcPts val="545"/>
              </a:spcBef>
              <a:tabLst>
                <a:tab pos="5121275" algn="l"/>
              </a:tabLst>
            </a:pPr>
            <a:r>
              <a:rPr sz="2800" dirty="0">
                <a:latin typeface="Arial"/>
                <a:cs typeface="Arial"/>
              </a:rPr>
              <a:t>Encrypted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data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transmitted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unaltered </a:t>
            </a:r>
            <a:r>
              <a:rPr sz="2800" dirty="0">
                <a:latin typeface="Arial"/>
                <a:cs typeface="Arial"/>
              </a:rPr>
              <a:t>across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network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destination,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which </a:t>
            </a:r>
            <a:r>
              <a:rPr sz="2800" dirty="0">
                <a:latin typeface="Arial"/>
                <a:cs typeface="Arial"/>
              </a:rPr>
              <a:t>shares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key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with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source</a:t>
            </a:r>
            <a:r>
              <a:rPr sz="2800" dirty="0">
                <a:latin typeface="Arial"/>
                <a:cs typeface="Arial"/>
              </a:rPr>
              <a:t>	to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decrypt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spc="-20" dirty="0">
                <a:latin typeface="Arial"/>
                <a:cs typeface="Arial"/>
              </a:rPr>
              <a:t>data</a:t>
            </a:r>
            <a:endParaRPr sz="2800">
              <a:latin typeface="Arial"/>
              <a:cs typeface="Arial"/>
            </a:endParaRPr>
          </a:p>
          <a:p>
            <a:pPr marL="412750">
              <a:lnSpc>
                <a:spcPct val="100000"/>
              </a:lnSpc>
              <a:spcBef>
                <a:spcPts val="180"/>
              </a:spcBef>
            </a:pPr>
            <a:r>
              <a:rPr sz="2800" dirty="0">
                <a:latin typeface="Arial"/>
                <a:cs typeface="Arial"/>
              </a:rPr>
              <a:t>Packet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headers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cannot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secured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200" y="5057268"/>
            <a:ext cx="87622" cy="9143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1199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Location</a:t>
            </a:r>
            <a:r>
              <a:rPr sz="3600" spc="-114" dirty="0"/>
              <a:t> </a:t>
            </a:r>
            <a:r>
              <a:rPr sz="3600" dirty="0"/>
              <a:t>of</a:t>
            </a:r>
            <a:r>
              <a:rPr sz="3600" spc="-100" dirty="0"/>
              <a:t> </a:t>
            </a:r>
            <a:r>
              <a:rPr sz="3600" dirty="0"/>
              <a:t>Encryption</a:t>
            </a:r>
            <a:r>
              <a:rPr sz="3600" spc="-60" dirty="0"/>
              <a:t> </a:t>
            </a:r>
            <a:r>
              <a:rPr sz="3600" spc="-10" dirty="0"/>
              <a:t>Devices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1047750" y="1428750"/>
            <a:ext cx="7086600" cy="4831080"/>
            <a:chOff x="1047750" y="1428750"/>
            <a:chExt cx="7086600" cy="4831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1447800"/>
              <a:ext cx="7048500" cy="47929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7275" y="1438275"/>
              <a:ext cx="7067550" cy="4812030"/>
            </a:xfrm>
            <a:custGeom>
              <a:avLst/>
              <a:gdLst/>
              <a:ahLst/>
              <a:cxnLst/>
              <a:rect l="l" t="t" r="r" b="b"/>
              <a:pathLst>
                <a:path w="7067550" h="4812030">
                  <a:moveTo>
                    <a:pt x="0" y="0"/>
                  </a:moveTo>
                  <a:lnTo>
                    <a:pt x="7067550" y="0"/>
                  </a:lnTo>
                  <a:lnTo>
                    <a:pt x="7067550" y="4812030"/>
                  </a:lnTo>
                  <a:lnTo>
                    <a:pt x="0" y="481203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47</a:t>
            </a:fld>
            <a:endParaRPr spc="-2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5697" y="540321"/>
            <a:ext cx="4352925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Key</a:t>
            </a:r>
            <a:r>
              <a:rPr spc="-15" dirty="0"/>
              <a:t> </a:t>
            </a:r>
            <a:r>
              <a:rPr spc="-10" dirty="0"/>
              <a:t>Distribution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400" y="1865758"/>
            <a:ext cx="87630" cy="952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400" y="2444878"/>
            <a:ext cx="87630" cy="952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400" y="3023998"/>
            <a:ext cx="87630" cy="952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400" y="4083178"/>
            <a:ext cx="87630" cy="952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34599" y="1427862"/>
            <a:ext cx="7162800" cy="329819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Both</a:t>
            </a:r>
            <a:r>
              <a:rPr sz="3200" b="1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parties</a:t>
            </a:r>
            <a:r>
              <a:rPr sz="3200" b="1" spc="-1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must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have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secret</a:t>
            </a:r>
            <a:r>
              <a:rPr sz="32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00FF"/>
                </a:solidFill>
                <a:latin typeface="Arial"/>
                <a:cs typeface="Arial"/>
              </a:rPr>
              <a:t>key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200" dirty="0">
                <a:latin typeface="Arial"/>
                <a:cs typeface="Arial"/>
              </a:rPr>
              <a:t>Key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changed</a:t>
            </a:r>
            <a:r>
              <a:rPr sz="3200" b="1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Arial"/>
                <a:cs typeface="Arial"/>
              </a:rPr>
              <a:t>frequently</a:t>
            </a:r>
            <a:endParaRPr sz="3200">
              <a:latin typeface="Arial"/>
              <a:cs typeface="Arial"/>
            </a:endParaRPr>
          </a:p>
          <a:p>
            <a:pPr marL="12700" marR="5080" indent="-635">
              <a:lnSpc>
                <a:spcPts val="3779"/>
              </a:lnSpc>
              <a:spcBef>
                <a:spcPts val="894"/>
              </a:spcBef>
            </a:pPr>
            <a:r>
              <a:rPr sz="3200" dirty="0">
                <a:latin typeface="Arial"/>
                <a:cs typeface="Arial"/>
              </a:rPr>
              <a:t>Requires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either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manual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delivery</a:t>
            </a:r>
            <a:r>
              <a:rPr sz="32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keys,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third-party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encrypted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channel</a:t>
            </a:r>
            <a:endParaRPr sz="3200">
              <a:latin typeface="Arial"/>
              <a:cs typeface="Arial"/>
            </a:endParaRPr>
          </a:p>
          <a:p>
            <a:pPr marL="12700" marR="632460" indent="-635">
              <a:lnSpc>
                <a:spcPts val="3750"/>
              </a:lnSpc>
              <a:spcBef>
                <a:spcPts val="800"/>
              </a:spcBef>
            </a:pPr>
            <a:r>
              <a:rPr sz="3200" dirty="0">
                <a:latin typeface="Arial"/>
                <a:cs typeface="Arial"/>
              </a:rPr>
              <a:t>Most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effective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method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0000FF"/>
                </a:solidFill>
                <a:latin typeface="Arial"/>
                <a:cs typeface="Arial"/>
              </a:rPr>
              <a:t>Key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Distribution</a:t>
            </a:r>
            <a:r>
              <a:rPr sz="3200" b="1" spc="-11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Center</a:t>
            </a:r>
            <a:r>
              <a:rPr sz="32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(e.g.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Kerberos)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281" rIns="0" bIns="0" rtlCol="0">
            <a:spAutoFit/>
          </a:bodyPr>
          <a:lstStyle/>
          <a:p>
            <a:pPr marL="1437005">
              <a:lnSpc>
                <a:spcPct val="100000"/>
              </a:lnSpc>
              <a:spcBef>
                <a:spcPts val="110"/>
              </a:spcBef>
            </a:pPr>
            <a:r>
              <a:rPr dirty="0"/>
              <a:t>Key</a:t>
            </a:r>
            <a:r>
              <a:rPr spc="-15" dirty="0"/>
              <a:t> </a:t>
            </a:r>
            <a:r>
              <a:rPr spc="-10" dirty="0"/>
              <a:t>Distribution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1950" y="1093469"/>
            <a:ext cx="8572500" cy="5193030"/>
            <a:chOff x="361950" y="1093469"/>
            <a:chExt cx="8572500" cy="51930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112520"/>
              <a:ext cx="8534400" cy="51549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1475" y="1102994"/>
              <a:ext cx="8553450" cy="5173980"/>
            </a:xfrm>
            <a:custGeom>
              <a:avLst/>
              <a:gdLst/>
              <a:ahLst/>
              <a:cxnLst/>
              <a:rect l="l" t="t" r="r" b="b"/>
              <a:pathLst>
                <a:path w="8553450" h="5173980">
                  <a:moveTo>
                    <a:pt x="0" y="0"/>
                  </a:moveTo>
                  <a:lnTo>
                    <a:pt x="8553450" y="0"/>
                  </a:lnTo>
                  <a:lnTo>
                    <a:pt x="8553450" y="5173980"/>
                  </a:lnTo>
                  <a:lnTo>
                    <a:pt x="0" y="517398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49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1406" rIns="0" bIns="0" rtlCol="0">
            <a:spAutoFit/>
          </a:bodyPr>
          <a:lstStyle/>
          <a:p>
            <a:pPr marL="881380">
              <a:lnSpc>
                <a:spcPct val="100000"/>
              </a:lnSpc>
              <a:spcBef>
                <a:spcPts val="110"/>
              </a:spcBef>
            </a:pPr>
            <a:r>
              <a:rPr dirty="0"/>
              <a:t>Encryption</a:t>
            </a:r>
            <a:r>
              <a:rPr spc="-85" dirty="0"/>
              <a:t> </a:t>
            </a:r>
            <a:r>
              <a:rPr spc="-10" dirty="0"/>
              <a:t>Methods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917" y="1998484"/>
            <a:ext cx="87617" cy="914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917" y="3339593"/>
            <a:ext cx="87617" cy="914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5117" y="3785363"/>
            <a:ext cx="87617" cy="914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5117" y="4577843"/>
            <a:ext cx="87617" cy="9143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98113" y="1700023"/>
            <a:ext cx="7118350" cy="33820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97800"/>
              </a:lnSpc>
              <a:spcBef>
                <a:spcPts val="160"/>
              </a:spcBef>
            </a:pPr>
            <a:r>
              <a:rPr sz="2800" dirty="0">
                <a:latin typeface="Arial"/>
                <a:cs typeface="Arial"/>
              </a:rPr>
              <a:t>The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essential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technology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underlying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virtually </a:t>
            </a:r>
            <a:r>
              <a:rPr sz="2800" dirty="0">
                <a:latin typeface="Arial"/>
                <a:cs typeface="Arial"/>
              </a:rPr>
              <a:t>all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automated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network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computer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security </a:t>
            </a:r>
            <a:r>
              <a:rPr sz="2800" dirty="0">
                <a:latin typeface="Arial"/>
                <a:cs typeface="Arial"/>
              </a:rPr>
              <a:t>applications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Arial"/>
                <a:cs typeface="Arial"/>
              </a:rPr>
              <a:t>cryptography</a:t>
            </a:r>
            <a:endParaRPr sz="2800">
              <a:latin typeface="Arial"/>
              <a:cs typeface="Arial"/>
            </a:endParaRPr>
          </a:p>
          <a:p>
            <a:pPr marL="412115" marR="657860" indent="-400050">
              <a:lnSpc>
                <a:spcPct val="107100"/>
              </a:lnSpc>
              <a:spcBef>
                <a:spcPts val="395"/>
              </a:spcBef>
            </a:pPr>
            <a:r>
              <a:rPr sz="2800" dirty="0">
                <a:latin typeface="Arial"/>
                <a:cs typeface="Arial"/>
              </a:rPr>
              <a:t>Two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fundamental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approaches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use: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Conventional</a:t>
            </a:r>
            <a:r>
              <a:rPr sz="2400" b="1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Encryption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also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known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as </a:t>
            </a:r>
            <a:r>
              <a:rPr sz="2400" dirty="0">
                <a:latin typeface="Arial"/>
                <a:cs typeface="Arial"/>
              </a:rPr>
              <a:t>symmetric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encryption</a:t>
            </a:r>
            <a:endParaRPr sz="2400">
              <a:latin typeface="Arial"/>
              <a:cs typeface="Arial"/>
            </a:endParaRPr>
          </a:p>
          <a:p>
            <a:pPr marL="412115" marR="1399540">
              <a:lnSpc>
                <a:spcPts val="2850"/>
              </a:lnSpc>
              <a:spcBef>
                <a:spcPts val="660"/>
              </a:spcBef>
            </a:pP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Public-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key</a:t>
            </a:r>
            <a:r>
              <a:rPr sz="24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Encryption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also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known</a:t>
            </a:r>
            <a:r>
              <a:rPr sz="2400" spc="-25" dirty="0">
                <a:latin typeface="Arial"/>
                <a:cs typeface="Arial"/>
              </a:rPr>
              <a:t> as </a:t>
            </a:r>
            <a:r>
              <a:rPr sz="2400" dirty="0">
                <a:latin typeface="Arial"/>
                <a:cs typeface="Arial"/>
              </a:rPr>
              <a:t>asymmetric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encryption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759075" marR="5080" indent="-2499995">
              <a:lnSpc>
                <a:spcPts val="5190"/>
              </a:lnSpc>
              <a:spcBef>
                <a:spcPts val="300"/>
              </a:spcBef>
            </a:pPr>
            <a:r>
              <a:rPr dirty="0"/>
              <a:t>Conventional</a:t>
            </a:r>
            <a:r>
              <a:rPr spc="-110" dirty="0"/>
              <a:t> </a:t>
            </a:r>
            <a:r>
              <a:rPr spc="-10" dirty="0"/>
              <a:t>Encryption Model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4350" y="2038350"/>
            <a:ext cx="7962900" cy="3592829"/>
            <a:chOff x="514350" y="2038350"/>
            <a:chExt cx="7962900" cy="35928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2057400"/>
              <a:ext cx="7924799" cy="355473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3875" y="2047875"/>
              <a:ext cx="7943850" cy="3573779"/>
            </a:xfrm>
            <a:custGeom>
              <a:avLst/>
              <a:gdLst/>
              <a:ahLst/>
              <a:cxnLst/>
              <a:rect l="l" t="t" r="r" b="b"/>
              <a:pathLst>
                <a:path w="7943850" h="3573779">
                  <a:moveTo>
                    <a:pt x="0" y="0"/>
                  </a:moveTo>
                  <a:lnTo>
                    <a:pt x="7943850" y="0"/>
                  </a:lnTo>
                  <a:lnTo>
                    <a:pt x="7943850" y="3573779"/>
                  </a:lnTo>
                  <a:lnTo>
                    <a:pt x="0" y="357377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5731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110"/>
              </a:spcBef>
            </a:pPr>
            <a:r>
              <a:rPr dirty="0"/>
              <a:t>Conventional</a:t>
            </a:r>
            <a:r>
              <a:rPr spc="-110" dirty="0"/>
              <a:t> </a:t>
            </a:r>
            <a:r>
              <a:rPr spc="-10" dirty="0"/>
              <a:t>Encryption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200" y="2328990"/>
            <a:ext cx="87630" cy="914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200" y="2793810"/>
            <a:ext cx="87630" cy="914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77399" y="1990916"/>
            <a:ext cx="7294245" cy="1419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9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The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only</a:t>
            </a:r>
            <a:r>
              <a:rPr sz="28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form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encryption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prior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late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00FF"/>
                </a:solidFill>
                <a:latin typeface="Arial"/>
                <a:cs typeface="Arial"/>
              </a:rPr>
              <a:t>1970s </a:t>
            </a:r>
            <a:r>
              <a:rPr sz="2800" dirty="0">
                <a:latin typeface="Arial"/>
                <a:cs typeface="Arial"/>
              </a:rPr>
              <a:t>Long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history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800" dirty="0">
                <a:latin typeface="Arial"/>
                <a:cs typeface="Arial"/>
              </a:rPr>
              <a:t>Most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widely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used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204" y="3258642"/>
            <a:ext cx="87625" cy="9142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8887" y="651446"/>
            <a:ext cx="6641465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Conventional</a:t>
            </a:r>
            <a:r>
              <a:rPr spc="-110" dirty="0"/>
              <a:t> </a:t>
            </a:r>
            <a:r>
              <a:rPr spc="-10" dirty="0"/>
              <a:t>Encryption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400" y="2054670"/>
            <a:ext cx="87629" cy="914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400" y="2450910"/>
            <a:ext cx="87629" cy="914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400" y="3171000"/>
            <a:ext cx="87629" cy="914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400" y="4214940"/>
            <a:ext cx="87629" cy="9144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400" y="4935030"/>
            <a:ext cx="87629" cy="9144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34499" y="1303106"/>
            <a:ext cx="8151495" cy="441833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2800" dirty="0">
                <a:latin typeface="Arial"/>
                <a:cs typeface="Arial"/>
              </a:rPr>
              <a:t>Five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components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algorithm</a:t>
            </a:r>
            <a:endParaRPr sz="2800">
              <a:latin typeface="Arial"/>
              <a:cs typeface="Arial"/>
            </a:endParaRPr>
          </a:p>
          <a:p>
            <a:pPr marL="755650">
              <a:lnSpc>
                <a:spcPct val="100000"/>
              </a:lnSpc>
              <a:spcBef>
                <a:spcPts val="28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Plaintext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sz="2400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original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message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  <a:p>
            <a:pPr marL="755650" marR="85090">
              <a:lnSpc>
                <a:spcPts val="2550"/>
              </a:lnSpc>
              <a:spcBef>
                <a:spcPts val="60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Encryption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algorithm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sz="2400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Performs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various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substitutions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transformations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plaintext</a:t>
            </a:r>
            <a:endParaRPr sz="2400">
              <a:latin typeface="Arial"/>
              <a:cs typeface="Arial"/>
            </a:endParaRPr>
          </a:p>
          <a:p>
            <a:pPr marL="755650" marR="295910" indent="-635">
              <a:lnSpc>
                <a:spcPct val="88000"/>
              </a:lnSpc>
              <a:spcBef>
                <a:spcPts val="555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Secret</a:t>
            </a:r>
            <a:r>
              <a:rPr sz="24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key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Input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encryption</a:t>
            </a:r>
            <a:r>
              <a:rPr sz="2400" spc="-10" dirty="0">
                <a:latin typeface="Arial"/>
                <a:cs typeface="Arial"/>
              </a:rPr>
              <a:t> algorithm. </a:t>
            </a:r>
            <a:r>
              <a:rPr sz="2400" dirty="0">
                <a:latin typeface="Arial"/>
                <a:cs typeface="Arial"/>
              </a:rPr>
              <a:t>Substitutions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transformations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performed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depend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this</a:t>
            </a:r>
            <a:r>
              <a:rPr sz="2400" spc="-25" dirty="0">
                <a:latin typeface="Arial"/>
                <a:cs typeface="Arial"/>
              </a:rPr>
              <a:t> key</a:t>
            </a:r>
            <a:endParaRPr sz="2400">
              <a:latin typeface="Arial"/>
              <a:cs typeface="Arial"/>
            </a:endParaRPr>
          </a:p>
          <a:p>
            <a:pPr marL="755015" marR="158115">
              <a:lnSpc>
                <a:spcPts val="2520"/>
              </a:lnSpc>
              <a:spcBef>
                <a:spcPts val="655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Ciphertext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sz="2400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Scrambled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message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produced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output. </a:t>
            </a:r>
            <a:r>
              <a:rPr sz="2400" dirty="0">
                <a:latin typeface="Arial"/>
                <a:cs typeface="Arial"/>
              </a:rPr>
              <a:t>depends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plaintext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secret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key</a:t>
            </a:r>
            <a:endParaRPr sz="2400">
              <a:latin typeface="Arial"/>
              <a:cs typeface="Arial"/>
            </a:endParaRPr>
          </a:p>
          <a:p>
            <a:pPr marL="755650" marR="5080">
              <a:lnSpc>
                <a:spcPct val="88000"/>
              </a:lnSpc>
              <a:spcBef>
                <a:spcPts val="595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Decryption</a:t>
            </a:r>
            <a:r>
              <a:rPr sz="24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algorithm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sz="2400" spc="-1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Encryption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algorithm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run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reverse.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ciphertext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secret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key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produce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original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plaintext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1131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110"/>
              </a:spcBef>
            </a:pPr>
            <a:r>
              <a:rPr dirty="0"/>
              <a:t>Conventional</a:t>
            </a:r>
            <a:r>
              <a:rPr spc="-110" dirty="0"/>
              <a:t> </a:t>
            </a:r>
            <a:r>
              <a:rPr spc="-10" dirty="0"/>
              <a:t>Encryption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200" y="2146110"/>
            <a:ext cx="87630" cy="914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204" y="2652852"/>
            <a:ext cx="87625" cy="914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400" y="3075750"/>
            <a:ext cx="87629" cy="914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404" y="3510102"/>
            <a:ext cx="87625" cy="9142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400" y="4302570"/>
            <a:ext cx="87629" cy="914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400" y="4736910"/>
            <a:ext cx="87629" cy="9144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400" y="5175060"/>
            <a:ext cx="87629" cy="9144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64699" y="1766126"/>
            <a:ext cx="7347584" cy="390969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730"/>
              </a:spcBef>
            </a:pPr>
            <a:r>
              <a:rPr sz="2800" dirty="0">
                <a:latin typeface="Arial"/>
                <a:cs typeface="Arial"/>
              </a:rPr>
              <a:t>More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rigorous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definition</a:t>
            </a:r>
            <a:endParaRPr sz="2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30"/>
              </a:spcBef>
            </a:pPr>
            <a:r>
              <a:rPr sz="2800" dirty="0">
                <a:latin typeface="Arial"/>
                <a:cs typeface="Arial"/>
              </a:rPr>
              <a:t>Five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components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algorithm</a:t>
            </a:r>
            <a:endParaRPr sz="2800">
              <a:latin typeface="Arial"/>
              <a:cs typeface="Arial"/>
            </a:endParaRPr>
          </a:p>
          <a:p>
            <a:pPr marL="425450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Plaintext</a:t>
            </a:r>
            <a:r>
              <a:rPr sz="2400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message</a:t>
            </a:r>
            <a:r>
              <a:rPr sz="24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space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i="1" spc="-50" dirty="0">
                <a:latin typeface="Monotype Corsiva"/>
                <a:cs typeface="Monotype Corsiva"/>
              </a:rPr>
              <a:t>M</a:t>
            </a:r>
            <a:endParaRPr sz="2400">
              <a:latin typeface="Monotype Corsiva"/>
              <a:cs typeface="Monotype Corsiva"/>
            </a:endParaRPr>
          </a:p>
          <a:p>
            <a:pPr marL="425450" marR="135255">
              <a:lnSpc>
                <a:spcPts val="2820"/>
              </a:lnSpc>
              <a:spcBef>
                <a:spcPts val="685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family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enciphering</a:t>
            </a:r>
            <a:r>
              <a:rPr sz="24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transformations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E</a:t>
            </a:r>
            <a:r>
              <a:rPr sz="2400" b="1" i="1" baseline="-19097" dirty="0">
                <a:latin typeface="Times New Roman"/>
                <a:cs typeface="Times New Roman"/>
              </a:rPr>
              <a:t>K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i="1" dirty="0">
                <a:latin typeface="Monotype Corsiva"/>
                <a:cs typeface="Monotype Corsiva"/>
              </a:rPr>
              <a:t>M</a:t>
            </a:r>
            <a:r>
              <a:rPr sz="2400" i="1" spc="-75" dirty="0">
                <a:latin typeface="Monotype Corsiva"/>
                <a:cs typeface="Monotype Corsiva"/>
              </a:rPr>
              <a:t> </a:t>
            </a:r>
            <a:r>
              <a:rPr sz="2400" dirty="0">
                <a:latin typeface="Symbol"/>
                <a:cs typeface="Symbol"/>
              </a:rPr>
              <a:t>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Monotype Corsiva"/>
                <a:cs typeface="Monotype Corsiva"/>
              </a:rPr>
              <a:t>C</a:t>
            </a:r>
            <a:r>
              <a:rPr sz="2400" spc="-25" dirty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where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i="1" spc="-25" dirty="0">
                <a:latin typeface="Times New Roman"/>
                <a:cs typeface="Times New Roman"/>
              </a:rPr>
              <a:t>K</a:t>
            </a:r>
            <a:r>
              <a:rPr sz="2400" spc="-25" dirty="0">
                <a:latin typeface="Symbol"/>
                <a:cs typeface="Symbol"/>
              </a:rPr>
              <a:t></a:t>
            </a:r>
            <a:r>
              <a:rPr sz="2400" i="1" spc="-25" dirty="0">
                <a:latin typeface="Monotype Corsiva"/>
                <a:cs typeface="Monotype Corsiva"/>
              </a:rPr>
              <a:t>K</a:t>
            </a:r>
            <a:endParaRPr sz="2400">
              <a:latin typeface="Monotype Corsiva"/>
              <a:cs typeface="Monotype Corsiva"/>
            </a:endParaRPr>
          </a:p>
          <a:p>
            <a:pPr marL="425450">
              <a:lnSpc>
                <a:spcPct val="100000"/>
              </a:lnSpc>
              <a:spcBef>
                <a:spcPts val="455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key</a:t>
            </a:r>
            <a:r>
              <a:rPr sz="2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space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i="1" spc="-50" dirty="0">
                <a:latin typeface="Monotype Corsiva"/>
                <a:cs typeface="Monotype Corsiva"/>
              </a:rPr>
              <a:t>K</a:t>
            </a:r>
            <a:endParaRPr sz="2400">
              <a:latin typeface="Monotype Corsiva"/>
              <a:cs typeface="Monotype Corsiva"/>
            </a:endParaRPr>
          </a:p>
          <a:p>
            <a:pPr marL="425450">
              <a:lnSpc>
                <a:spcPct val="100000"/>
              </a:lnSpc>
              <a:spcBef>
                <a:spcPts val="540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ciphertext</a:t>
            </a:r>
            <a:r>
              <a:rPr sz="2400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message</a:t>
            </a:r>
            <a:r>
              <a:rPr sz="24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space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i="1" spc="-50" dirty="0">
                <a:latin typeface="Monotype Corsiva"/>
                <a:cs typeface="Monotype Corsiva"/>
              </a:rPr>
              <a:t>C</a:t>
            </a:r>
            <a:endParaRPr sz="2400">
              <a:latin typeface="Monotype Corsiva"/>
              <a:cs typeface="Monotype Corsiva"/>
            </a:endParaRPr>
          </a:p>
          <a:p>
            <a:pPr marL="424815" marR="17780">
              <a:lnSpc>
                <a:spcPts val="2820"/>
              </a:lnSpc>
              <a:spcBef>
                <a:spcPts val="715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family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deciphering</a:t>
            </a:r>
            <a:r>
              <a:rPr sz="2400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transformations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D</a:t>
            </a:r>
            <a:r>
              <a:rPr sz="2400" b="1" i="1" baseline="-19097" dirty="0">
                <a:latin typeface="Times New Roman"/>
                <a:cs typeface="Times New Roman"/>
              </a:rPr>
              <a:t>K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i="1" dirty="0">
                <a:latin typeface="Monotype Corsiva"/>
                <a:cs typeface="Monotype Corsiva"/>
              </a:rPr>
              <a:t>C</a:t>
            </a:r>
            <a:r>
              <a:rPr sz="2400" i="1" spc="-55" dirty="0">
                <a:latin typeface="Monotype Corsiva"/>
                <a:cs typeface="Monotype Corsiva"/>
              </a:rPr>
              <a:t> </a:t>
            </a:r>
            <a:r>
              <a:rPr sz="2400" dirty="0">
                <a:latin typeface="Symbol"/>
                <a:cs typeface="Symbol"/>
              </a:rPr>
              <a:t>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Monotype Corsiva"/>
                <a:cs typeface="Monotype Corsiva"/>
              </a:rPr>
              <a:t>M</a:t>
            </a:r>
            <a:r>
              <a:rPr sz="2400" spc="-25" dirty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where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i="1" spc="-25" dirty="0">
                <a:latin typeface="Times New Roman"/>
                <a:cs typeface="Times New Roman"/>
              </a:rPr>
              <a:t>K</a:t>
            </a:r>
            <a:r>
              <a:rPr sz="2400" spc="-25" dirty="0">
                <a:latin typeface="Symbol"/>
                <a:cs typeface="Symbol"/>
              </a:rPr>
              <a:t></a:t>
            </a:r>
            <a:r>
              <a:rPr sz="2400" i="1" spc="-25" dirty="0">
                <a:latin typeface="Monotype Corsiva"/>
                <a:cs typeface="Monotype Corsiva"/>
              </a:rPr>
              <a:t>K</a:t>
            </a:r>
            <a:endParaRPr sz="2400">
              <a:latin typeface="Monotype Corsiva"/>
              <a:cs typeface="Monotype Corsiv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1512</Words>
  <Application>Microsoft Office PowerPoint</Application>
  <PresentationFormat>On-screen Show (4:3)</PresentationFormat>
  <Paragraphs>289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Courier New</vt:lpstr>
      <vt:lpstr>Monotype Corsiva</vt:lpstr>
      <vt:lpstr>Symbol</vt:lpstr>
      <vt:lpstr>Tahoma</vt:lpstr>
      <vt:lpstr>Times New Roman</vt:lpstr>
      <vt:lpstr>Office Theme</vt:lpstr>
      <vt:lpstr>Network Security</vt:lpstr>
      <vt:lpstr>Caesar Cipher</vt:lpstr>
      <vt:lpstr>Basic Types of Ciphers</vt:lpstr>
      <vt:lpstr>“Rail-Fence” Cipher</vt:lpstr>
      <vt:lpstr>Encryption Methods</vt:lpstr>
      <vt:lpstr>Conventional Encryption Model</vt:lpstr>
      <vt:lpstr>Conventional Encryption</vt:lpstr>
      <vt:lpstr>Conventional Encryption</vt:lpstr>
      <vt:lpstr>Conventional Encryption</vt:lpstr>
      <vt:lpstr>Conventional Encryption</vt:lpstr>
      <vt:lpstr>Requirements &amp; Weaknesses</vt:lpstr>
      <vt:lpstr>Cryptanalysis</vt:lpstr>
      <vt:lpstr>Cryptanalysis</vt:lpstr>
      <vt:lpstr>Cryptographic Systems</vt:lpstr>
      <vt:lpstr>Attacks On Encrypted Msgs</vt:lpstr>
      <vt:lpstr>Computationally Secure</vt:lpstr>
      <vt:lpstr>Exhaustive Key Search</vt:lpstr>
      <vt:lpstr>English Redundancy</vt:lpstr>
      <vt:lpstr>Simple Cryptanalysis</vt:lpstr>
      <vt:lpstr>Letter Frequency In the English Language</vt:lpstr>
      <vt:lpstr>Simple Cryptanalysis</vt:lpstr>
      <vt:lpstr>20th Century Encryption</vt:lpstr>
      <vt:lpstr>Hedy Lamarr</vt:lpstr>
      <vt:lpstr>Feistel Cipher Structure</vt:lpstr>
      <vt:lpstr>Feistel Cipher Structure</vt:lpstr>
      <vt:lpstr>Data Encryption Standard (DES)</vt:lpstr>
      <vt:lpstr>Strength of DES</vt:lpstr>
      <vt:lpstr>Strength of DES</vt:lpstr>
      <vt:lpstr>Triple DES</vt:lpstr>
      <vt:lpstr>Triple DES</vt:lpstr>
      <vt:lpstr>Advanced Encryption Standard</vt:lpstr>
      <vt:lpstr>Overview of AES</vt:lpstr>
      <vt:lpstr>AES URLS</vt:lpstr>
      <vt:lpstr>PowerPoint Presentation</vt:lpstr>
      <vt:lpstr>Blowfish</vt:lpstr>
      <vt:lpstr>RC5</vt:lpstr>
      <vt:lpstr>CAST-128</vt:lpstr>
      <vt:lpstr>Conventional Encryption Algorithms</vt:lpstr>
      <vt:lpstr>Encrypting a Large Message</vt:lpstr>
      <vt:lpstr>ECB Mode</vt:lpstr>
      <vt:lpstr>CBC Mode: Encryption</vt:lpstr>
      <vt:lpstr>CBC Mode: Decryption</vt:lpstr>
      <vt:lpstr>Cipher Block Chaining Mode</vt:lpstr>
      <vt:lpstr>ECB vs. CBC (due to Bart Preneel)</vt:lpstr>
      <vt:lpstr>Location of Encryption Devices</vt:lpstr>
      <vt:lpstr>Location of Encryption Devices</vt:lpstr>
      <vt:lpstr>Location of Encryption Devices</vt:lpstr>
      <vt:lpstr>Key Distribution</vt:lpstr>
      <vt:lpstr>Key Distribution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Security</dc:title>
  <dc:creator>EASJ</dc:creator>
  <cp:lastModifiedBy>Michael Claudius</cp:lastModifiedBy>
  <cp:revision>1</cp:revision>
  <dcterms:created xsi:type="dcterms:W3CDTF">2024-08-25T13:38:08Z</dcterms:created>
  <dcterms:modified xsi:type="dcterms:W3CDTF">2024-08-25T13:41:28Z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2015-02-03T00:00:00Z</vt:filetime>
  </property>
  <property fmtid="{D5CDD505-2E9C-101B-9397-08002B2CF9AE}" pid="3" name="Creator">
    <vt:lpwstr>Acrobat PDFMaker 11 til PowerPoint</vt:lpwstr>
  </property>
  <property fmtid="{D5CDD505-2E9C-101B-9397-08002B2CF9AE}" pid="4" name="LastSaved">
    <vt:filetime>2024-08-25T00:00:00Z</vt:filetime>
  </property>
  <property fmtid="{D5CDD505-2E9C-101B-9397-08002B2CF9AE}" pid="5" name="Producer">
    <vt:lpwstr>Adobe PDF Library 11.0</vt:lpwstr>
  </property>
</Properties>
</file>